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70" r:id="rId7"/>
    <p:sldId id="269" r:id="rId8"/>
    <p:sldId id="271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638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087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18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228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029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55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138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20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88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436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54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06C3-C898-4188-B5F4-A9DA29A21CA8}" type="datetimeFigureOut">
              <a:rPr lang="sl-SI" smtClean="0"/>
              <a:t>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1933-95CA-4512-B1E9-8749C0CE1D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686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://sl.wikipedia.org/wiki/Zima" TargetMode="External"/><Relationship Id="rId4" Type="http://schemas.openxmlformats.org/officeDocument/2006/relationships/hyperlink" Target="http://sl.wikipedia.org/wiki/Vet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PRIMORSKE </a:t>
            </a:r>
            <a:r>
              <a:rPr lang="sl-SI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POKRAJINE V NOTRANJOSTI</a:t>
            </a:r>
            <a:r>
              <a:rPr lang="sl-SI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l-SI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l-SI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primorski svet001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842" y="1470243"/>
            <a:ext cx="4728752" cy="48199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5734594" y="3105835"/>
            <a:ext cx="3409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b="1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ZNAČILNOSTI:</a:t>
            </a:r>
            <a:endParaRPr lang="sl-SI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sl-SI" dirty="0">
                <a:solidFill>
                  <a:srgbClr val="FF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apnenec</a:t>
            </a: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&gt; kraški pojavi</a:t>
            </a:r>
            <a:endParaRPr lang="sl-SI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4"/>
    </mc:Choice>
    <mc:Fallback xmlns="">
      <p:transition spd="slow" advTm="3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ZNAČILNA BURJA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05840"/>
            <a:ext cx="10515600" cy="5171123"/>
          </a:xfrm>
        </p:spPr>
        <p:txBody>
          <a:bodyPr/>
          <a:lstStyle/>
          <a:p>
            <a:pPr lvl="0"/>
            <a:r>
              <a:rPr lang="sl-SI" b="1" dirty="0"/>
              <a:t>Proti notranjosti se zmanjšuje vpliv morja, krepi pa se burja. </a:t>
            </a:r>
            <a:endParaRPr lang="sl-SI" b="1" dirty="0" smtClean="0"/>
          </a:p>
          <a:p>
            <a:pPr marL="0" lv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BURJA</a:t>
            </a:r>
            <a:r>
              <a:rPr lang="sl-SI" dirty="0" smtClean="0"/>
              <a:t> </a:t>
            </a:r>
            <a:r>
              <a:rPr lang="sl-SI" dirty="0"/>
              <a:t>je suh, mrzel in sunkovit </a:t>
            </a:r>
            <a:r>
              <a:rPr lang="sl-SI" u="sng" dirty="0">
                <a:hlinkClick r:id="rId4" tooltip="Veter"/>
              </a:rPr>
              <a:t>veter</a:t>
            </a:r>
            <a:r>
              <a:rPr lang="sl-SI" dirty="0"/>
              <a:t>, ki piha iz SV strani proti morju. Burja piha čez vse leto, predvsem pa </a:t>
            </a:r>
            <a:r>
              <a:rPr lang="sl-SI" u="sng" dirty="0">
                <a:hlinkClick r:id="rId5" tooltip="Zima"/>
              </a:rPr>
              <a:t>pozimi</a:t>
            </a:r>
            <a:r>
              <a:rPr lang="sl-SI" dirty="0"/>
              <a:t>. Moč burje je tolikšna, da lahko lomi drevje, odkriva strehe in prevrača avtomobile na cestah. </a:t>
            </a:r>
            <a:endParaRPr lang="sl-SI" dirty="0" smtClean="0"/>
          </a:p>
          <a:p>
            <a:pPr marL="0" lvl="0" indent="0">
              <a:buNone/>
            </a:pPr>
            <a:r>
              <a:rPr lang="sl-SI" dirty="0" smtClean="0"/>
              <a:t>Kjer </a:t>
            </a:r>
            <a:r>
              <a:rPr lang="sl-SI" dirty="0"/>
              <a:t>je burja zelo močna, je mogoče videti poševno rastoča </a:t>
            </a:r>
            <a:r>
              <a:rPr lang="sl-SI" dirty="0" smtClean="0"/>
              <a:t>drevesa (U, str. 67). </a:t>
            </a:r>
            <a:r>
              <a:rPr lang="sl-SI" dirty="0"/>
              <a:t>Hiše na privetrni strani nimajo oken, strehe pa obtežijo s kamenjem, da jih burja ne razkrije</a:t>
            </a:r>
            <a:r>
              <a:rPr lang="sl-SI" dirty="0" smtClean="0"/>
              <a:t>.</a:t>
            </a:r>
          </a:p>
          <a:p>
            <a:pPr marL="0" lvl="0" indent="0">
              <a:buNone/>
            </a:pPr>
            <a:r>
              <a:rPr lang="sl-SI" dirty="0" smtClean="0"/>
              <a:t>(U, str.67)</a:t>
            </a:r>
          </a:p>
          <a:p>
            <a:pPr marL="0" lv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225" y="3591401"/>
            <a:ext cx="4171950" cy="3133725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0"/>
    </mc:Choice>
    <mc:Fallback xmlns="">
      <p:transition spd="slow" advTm="9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406"/>
          </a:xfrm>
        </p:spPr>
        <p:txBody>
          <a:bodyPr>
            <a:normAutofit/>
          </a:bodyPr>
          <a:lstStyle/>
          <a:p>
            <a:r>
              <a:rPr lang="sl-SI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PRIMORSKE </a:t>
            </a:r>
            <a:r>
              <a:rPr lang="sl-S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POKRAJINE V NOTRANJOSTI</a:t>
            </a:r>
            <a:r>
              <a:rPr lang="sl-SI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l-SI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52558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Kras</a:t>
            </a:r>
            <a:r>
              <a:rPr lang="sl-SI" dirty="0">
                <a:solidFill>
                  <a:srgbClr val="FF0000"/>
                </a:solidFill>
              </a:rPr>
              <a:t>: </a:t>
            </a:r>
            <a:r>
              <a:rPr lang="sl-SI" dirty="0" smtClean="0">
                <a:solidFill>
                  <a:srgbClr val="FF0000"/>
                </a:solidFill>
              </a:rPr>
              <a:t>(beseda Kras, pisana z veliko začetnico je ime planote)</a:t>
            </a:r>
            <a:endParaRPr lang="sl-SI" dirty="0">
              <a:solidFill>
                <a:srgbClr val="FF0000"/>
              </a:solidFill>
            </a:endParaRPr>
          </a:p>
          <a:p>
            <a:pPr lvl="0"/>
            <a:r>
              <a:rPr lang="sl-SI" dirty="0"/>
              <a:t>zaradi kraških značilnosti so slabi pogoji za življenje - ni vode in zemlje (v vrtačah)</a:t>
            </a:r>
          </a:p>
          <a:p>
            <a:pPr lvl="0"/>
            <a:r>
              <a:rPr lang="sl-SI" dirty="0"/>
              <a:t>r</a:t>
            </a:r>
            <a:r>
              <a:rPr lang="sl-SI" dirty="0" smtClean="0"/>
              <a:t>eja drobnice </a:t>
            </a:r>
            <a:r>
              <a:rPr lang="sl-SI" dirty="0"/>
              <a:t>– ovce, </a:t>
            </a:r>
            <a:r>
              <a:rPr lang="sl-SI" dirty="0" smtClean="0"/>
              <a:t>koze</a:t>
            </a:r>
          </a:p>
          <a:p>
            <a:r>
              <a:rPr lang="sl-SI" dirty="0"/>
              <a:t>pokrajino zarašča </a:t>
            </a:r>
            <a:r>
              <a:rPr lang="sl-SI" dirty="0" smtClean="0"/>
              <a:t>drevje</a:t>
            </a:r>
            <a:endParaRPr lang="sl-SI" dirty="0"/>
          </a:p>
          <a:p>
            <a:pPr lvl="0"/>
            <a:r>
              <a:rPr lang="sl-SI" dirty="0"/>
              <a:t>kobilarna Lipica</a:t>
            </a:r>
          </a:p>
          <a:p>
            <a:pPr lvl="0"/>
            <a:r>
              <a:rPr lang="sl-SI" dirty="0" smtClean="0"/>
              <a:t>ljudje </a:t>
            </a:r>
            <a:r>
              <a:rPr lang="sl-SI" dirty="0"/>
              <a:t>so zaposleni v industriji in storitvenih dejavnostih</a:t>
            </a:r>
          </a:p>
          <a:p>
            <a:pPr lvl="0"/>
            <a:r>
              <a:rPr lang="sl-SI" dirty="0"/>
              <a:t>mesto </a:t>
            </a:r>
            <a:r>
              <a:rPr lang="sl-SI" u="sng" dirty="0"/>
              <a:t>Sežana </a:t>
            </a:r>
            <a:endParaRPr lang="sl-SI" dirty="0"/>
          </a:p>
          <a:p>
            <a:pPr marL="0" lv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Goriška </a:t>
            </a:r>
            <a:r>
              <a:rPr lang="sl-SI" b="1" dirty="0" smtClean="0">
                <a:solidFill>
                  <a:srgbClr val="FF0000"/>
                </a:solidFill>
              </a:rPr>
              <a:t>brda</a:t>
            </a:r>
            <a:r>
              <a:rPr lang="sl-SI" dirty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sl-SI" dirty="0"/>
              <a:t>prebivalci Goriških </a:t>
            </a:r>
            <a:r>
              <a:rPr lang="sl-SI" dirty="0" err="1" smtClean="0"/>
              <a:t>brd</a:t>
            </a:r>
            <a:r>
              <a:rPr lang="sl-SI" dirty="0" smtClean="0"/>
              <a:t> </a:t>
            </a:r>
            <a:r>
              <a:rPr lang="sl-SI" dirty="0"/>
              <a:t>se imenujejo Brici</a:t>
            </a:r>
          </a:p>
          <a:p>
            <a:pPr lvl="0"/>
            <a:r>
              <a:rPr lang="sl-SI" dirty="0"/>
              <a:t>vinogradništvo in sadjarstvo (</a:t>
            </a:r>
            <a:r>
              <a:rPr lang="sl-SI" b="1" dirty="0"/>
              <a:t>češnje,</a:t>
            </a:r>
            <a:r>
              <a:rPr lang="sl-SI" dirty="0"/>
              <a:t> breskve, marelice, hruške, kivi, slive, fige</a:t>
            </a:r>
            <a:r>
              <a:rPr lang="sl-SI" dirty="0" smtClean="0"/>
              <a:t>)</a:t>
            </a:r>
          </a:p>
          <a:p>
            <a:pPr lvl="0"/>
            <a:r>
              <a:rPr lang="sl-SI" dirty="0"/>
              <a:t>n</a:t>
            </a:r>
            <a:r>
              <a:rPr lang="sl-SI" dirty="0" smtClean="0"/>
              <a:t>aselja na slemenih</a:t>
            </a:r>
            <a:endParaRPr lang="sl-SI" dirty="0"/>
          </a:p>
          <a:p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82"/>
    </mc:Choice>
    <mc:Fallback xmlns="">
      <p:transition spd="slow" advTm="126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4144"/>
          </a:xfrm>
        </p:spPr>
        <p:txBody>
          <a:bodyPr>
            <a:noAutofit/>
          </a:bodyPr>
          <a:lstStyle/>
          <a:p>
            <a:r>
              <a:rPr lang="sl-SI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PRIMORSKE POKRAJINE V NOTRANJOSTI: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49086"/>
            <a:ext cx="10515600" cy="5327877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Brkini:</a:t>
            </a:r>
            <a:endParaRPr lang="sl-SI" dirty="0" smtClean="0">
              <a:solidFill>
                <a:srgbClr val="FF0000"/>
              </a:solidFill>
            </a:endParaRPr>
          </a:p>
          <a:p>
            <a:pPr lvl="0"/>
            <a:r>
              <a:rPr lang="sl-SI" dirty="0" smtClean="0"/>
              <a:t>Najvišja, najbolj hribovita </a:t>
            </a:r>
            <a:r>
              <a:rPr lang="sl-SI" dirty="0" err="1" smtClean="0"/>
              <a:t>obsredozemska</a:t>
            </a:r>
            <a:r>
              <a:rPr lang="sl-SI" dirty="0" smtClean="0"/>
              <a:t> pokrajina &gt;  manjši vpliv morja</a:t>
            </a:r>
          </a:p>
          <a:p>
            <a:pPr lvl="0"/>
            <a:r>
              <a:rPr lang="sl-SI" dirty="0" smtClean="0"/>
              <a:t>dolina reke </a:t>
            </a:r>
            <a:r>
              <a:rPr lang="sl-SI" dirty="0" err="1" smtClean="0"/>
              <a:t>Reke</a:t>
            </a:r>
            <a:r>
              <a:rPr lang="sl-SI" dirty="0" smtClean="0"/>
              <a:t> spada tudi k primorskemu svetu</a:t>
            </a:r>
          </a:p>
          <a:p>
            <a:pPr lvl="0"/>
            <a:r>
              <a:rPr lang="sl-SI" dirty="0" smtClean="0"/>
              <a:t>kmetijstvo: živinoreja, sadjarstvo, nekaj vinogradništva</a:t>
            </a:r>
          </a:p>
          <a:p>
            <a:pPr lvl="0"/>
            <a:r>
              <a:rPr lang="sl-SI" dirty="0" smtClean="0"/>
              <a:t>večina ljudi je zaposlenih v drugih dejavnostih</a:t>
            </a:r>
          </a:p>
          <a:p>
            <a:pPr lvl="0"/>
            <a:r>
              <a:rPr lang="sl-SI" u="sng" dirty="0" smtClean="0"/>
              <a:t>Ilirska Bistrica</a:t>
            </a:r>
            <a:r>
              <a:rPr lang="sl-SI" dirty="0" smtClean="0"/>
              <a:t> je pomembno prometno središče</a:t>
            </a:r>
          </a:p>
          <a:p>
            <a:pPr marL="0" lv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Vipavska dolina: </a:t>
            </a:r>
            <a:endParaRPr lang="sl-SI" dirty="0" smtClean="0">
              <a:solidFill>
                <a:srgbClr val="FF0000"/>
              </a:solidFill>
            </a:endParaRPr>
          </a:p>
          <a:p>
            <a:pPr lvl="0"/>
            <a:r>
              <a:rPr lang="sl-SI" dirty="0" smtClean="0"/>
              <a:t>reka Vipava</a:t>
            </a:r>
          </a:p>
          <a:p>
            <a:pPr lvl="0"/>
            <a:r>
              <a:rPr lang="sl-SI" dirty="0"/>
              <a:t>u</a:t>
            </a:r>
            <a:r>
              <a:rPr lang="sl-SI" dirty="0" smtClean="0"/>
              <a:t>godni pogoji za kmetijstvo </a:t>
            </a:r>
            <a:r>
              <a:rPr lang="sl-SI" dirty="0" err="1" smtClean="0"/>
              <a:t>kmetijstvo</a:t>
            </a:r>
            <a:r>
              <a:rPr lang="sl-SI" dirty="0" smtClean="0"/>
              <a:t>: poljedelstvo, vinogradništvo, sadjarstvo, razvita je tudi industrija</a:t>
            </a:r>
          </a:p>
          <a:p>
            <a:pPr lvl="0"/>
            <a:r>
              <a:rPr lang="sl-SI" u="sng" dirty="0" smtClean="0"/>
              <a:t>Ajdovščina, Vipava, Nova Gorica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49"/>
    </mc:Choice>
    <mc:Fallback xmlns="">
      <p:transition spd="slow" advTm="9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rgbClr val="FF0000"/>
                </a:solidFill>
              </a:rPr>
              <a:t>GOSPODARSTVO V PRETEKLOSTI IN ŠEGE</a:t>
            </a:r>
            <a:br>
              <a:rPr lang="sl-SI" b="1" dirty="0">
                <a:solidFill>
                  <a:srgbClr val="FF0000"/>
                </a:solidFill>
              </a:rPr>
            </a:b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001306"/>
          </a:xfrm>
        </p:spPr>
        <p:txBody>
          <a:bodyPr>
            <a:normAutofit/>
          </a:bodyPr>
          <a:lstStyle/>
          <a:p>
            <a:r>
              <a:rPr lang="sl-SI" b="1" dirty="0" smtClean="0"/>
              <a:t>trgovina</a:t>
            </a:r>
            <a:r>
              <a:rPr lang="sl-SI" dirty="0"/>
              <a:t>: </a:t>
            </a:r>
            <a:r>
              <a:rPr lang="sl-SI" b="1" dirty="0"/>
              <a:t>sol, vino, olivno olje</a:t>
            </a:r>
            <a:r>
              <a:rPr lang="sl-SI" dirty="0"/>
              <a:t> -&gt; </a:t>
            </a:r>
            <a:r>
              <a:rPr lang="sl-SI" u="sng" dirty="0"/>
              <a:t>tihotapstvo,</a:t>
            </a:r>
            <a:r>
              <a:rPr lang="sl-SI" dirty="0"/>
              <a:t> ker bi morali ljudje plačevati visoke mitnine (= plačilo za trgovsko blago, ki so ga morali plačati trgovci ob vstopu v mesto). Spomni se za zgodbo o Martinu Krpanu, ki je tihotapil sol.</a:t>
            </a:r>
          </a:p>
          <a:p>
            <a:r>
              <a:rPr lang="sl-SI" b="1" dirty="0" smtClean="0"/>
              <a:t>tovorništvo </a:t>
            </a:r>
            <a:r>
              <a:rPr lang="sl-SI" b="1" dirty="0"/>
              <a:t>in prevozništvo,</a:t>
            </a:r>
            <a:r>
              <a:rPr lang="sl-SI" dirty="0"/>
              <a:t> saj so glavne trgovske potekale med notranjimi kraji in primorskimi mesti, kamor so trgovci z ladjami po morju pripeljali blago iz drugih dežel.</a:t>
            </a:r>
          </a:p>
          <a:p>
            <a:r>
              <a:rPr lang="sl-SI" b="1" dirty="0" smtClean="0"/>
              <a:t>železnica </a:t>
            </a:r>
            <a:r>
              <a:rPr lang="sl-SI" b="1" dirty="0"/>
              <a:t>Dunaj-Trst</a:t>
            </a:r>
            <a:r>
              <a:rPr lang="sl-SI" dirty="0"/>
              <a:t> iz leta 1857 je povzročila propadanje tovorništva in prevozništva ter trgovanje v slovenskih primorskih mestih, saj se je ves promet usmeril v Trst. Ljudje so iskali </a:t>
            </a:r>
            <a:r>
              <a:rPr lang="sl-SI" b="1" dirty="0"/>
              <a:t>zaposlitev v železnici ali tržaškem pristanišču</a:t>
            </a:r>
            <a:r>
              <a:rPr lang="sl-SI" dirty="0"/>
              <a:t> ali pa so se </a:t>
            </a:r>
            <a:r>
              <a:rPr lang="sl-SI" b="1" dirty="0"/>
              <a:t>izselili v tujino</a:t>
            </a:r>
            <a:r>
              <a:rPr lang="sl-SI" dirty="0"/>
              <a:t> (»s trebuhom za kruhom« v Ameriko, Argentino, Avstralijo).</a:t>
            </a:r>
          </a:p>
          <a:p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497"/>
    </mc:Choice>
    <mc:Fallback xmlns="">
      <p:transition spd="slow" advTm="18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39989" y="509450"/>
            <a:ext cx="4572000" cy="1828828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ŠEGE IN NAVADE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03960" y="2886891"/>
            <a:ext cx="10515600" cy="4335101"/>
          </a:xfrm>
        </p:spPr>
        <p:txBody>
          <a:bodyPr/>
          <a:lstStyle/>
          <a:p>
            <a:pPr lvl="0"/>
            <a:r>
              <a:rPr lang="sl-SI" b="1" dirty="0" err="1"/>
              <a:t>škoromati</a:t>
            </a:r>
            <a:r>
              <a:rPr lang="sl-SI" b="1" dirty="0"/>
              <a:t> </a:t>
            </a:r>
            <a:r>
              <a:rPr lang="sl-SI" b="1" dirty="0" smtClean="0"/>
              <a:t> iz Brkinov (</a:t>
            </a:r>
            <a:r>
              <a:rPr lang="sl-SI" dirty="0" smtClean="0"/>
              <a:t>značilni </a:t>
            </a:r>
            <a:r>
              <a:rPr lang="sl-SI" dirty="0"/>
              <a:t>pustni liki): </a:t>
            </a:r>
            <a:r>
              <a:rPr lang="sl-SI" dirty="0" err="1"/>
              <a:t>škoromat</a:t>
            </a:r>
            <a:r>
              <a:rPr lang="sl-SI" dirty="0"/>
              <a:t> je oblečen v ovčje kože, okrog pasu ima kravje zvonce, nosi bele platnene hlače in do kolen segajoče rdeče nogavice, v roki ima pastirsko palico, ki je okrašena s suhimi rožami iz papirja in barvnimi trakovi bele, rdeče in modre </a:t>
            </a:r>
            <a:r>
              <a:rPr lang="sl-SI" dirty="0" smtClean="0"/>
              <a:t>barve (U, str. 71).</a:t>
            </a:r>
            <a:endParaRPr lang="sl-SI" dirty="0"/>
          </a:p>
          <a:p>
            <a:pPr lvl="0"/>
            <a:r>
              <a:rPr lang="sl-SI" b="1" dirty="0"/>
              <a:t>kmečka noša:</a:t>
            </a:r>
            <a:r>
              <a:rPr lang="sl-SI" dirty="0"/>
              <a:t> </a:t>
            </a:r>
            <a:r>
              <a:rPr lang="sl-SI" dirty="0" smtClean="0"/>
              <a:t>(U, str. 70) ženske </a:t>
            </a:r>
            <a:r>
              <a:rPr lang="sl-SI" dirty="0"/>
              <a:t>so čez dolgo belo srajco imele oblečen dolg rjav brezrokavnik. Peče (naglavne rute) so bile bogato vezene, usnjene opanke pa so kasneje zamenjali čevlji. Moška noša je bila podobna kot v </a:t>
            </a:r>
            <a:r>
              <a:rPr lang="sl-SI" dirty="0" smtClean="0"/>
              <a:t>alpskem </a:t>
            </a:r>
            <a:r>
              <a:rPr lang="sl-SI" dirty="0"/>
              <a:t>tipu, le da so bile dokolenske hlače široke.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1026" name="Picture 2" descr="Slovenske narodne noše - Hervar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305481"/>
            <a:ext cx="2442754" cy="26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zlet v Brkine: Tradicija &quot;škoromatenja&quot; - Specialisti za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8" y="509450"/>
            <a:ext cx="2743201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45"/>
    </mc:Choice>
    <mc:Fallback xmlns="">
      <p:transition spd="slow" advTm="7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ZANIMIVOSTI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345474"/>
            <a:ext cx="10515600" cy="4831489"/>
          </a:xfrm>
        </p:spPr>
        <p:txBody>
          <a:bodyPr/>
          <a:lstStyle/>
          <a:p>
            <a:pPr lvl="0"/>
            <a:r>
              <a:rPr lang="sl-SI" dirty="0"/>
              <a:t>Iz kobilarne Lipica izhajajo konji </a:t>
            </a:r>
            <a:r>
              <a:rPr lang="sl-SI" b="1" dirty="0"/>
              <a:t>lipicanci. </a:t>
            </a:r>
            <a:r>
              <a:rPr lang="sl-SI" dirty="0"/>
              <a:t>Odrasli konji so največkrat bele barve, manjkrat rjave in črne, mladiči pa temne barve. Primerni </a:t>
            </a:r>
            <a:r>
              <a:rPr lang="sl-SI" dirty="0" smtClean="0"/>
              <a:t>so </a:t>
            </a:r>
            <a:r>
              <a:rPr lang="sl-SI" dirty="0"/>
              <a:t>za klasično dresurno jahanje ter vožnjo lahkih vpreg.</a:t>
            </a:r>
          </a:p>
          <a:p>
            <a:pPr lvl="0"/>
            <a:r>
              <a:rPr lang="sl-SI" dirty="0" err="1"/>
              <a:t>Trabakula</a:t>
            </a:r>
            <a:r>
              <a:rPr lang="sl-SI" dirty="0"/>
              <a:t> je ladja/jadrnica z dvema jamboroma  za prevoz </a:t>
            </a:r>
            <a:r>
              <a:rPr lang="sl-SI" dirty="0" smtClean="0"/>
              <a:t>soli </a:t>
            </a:r>
            <a:r>
              <a:rPr lang="sl-SI" sz="1600" dirty="0" smtClean="0"/>
              <a:t>(U, str.70).</a:t>
            </a:r>
            <a:endParaRPr lang="sl-SI" sz="1600" dirty="0"/>
          </a:p>
          <a:p>
            <a:pPr lvl="0"/>
            <a:r>
              <a:rPr lang="sl-SI" dirty="0"/>
              <a:t>Znanstveni/strokovni izraz »kras« je poznan po celem svetu in pomeni površje s kraškimi </a:t>
            </a:r>
            <a:r>
              <a:rPr lang="sl-SI" dirty="0" smtClean="0"/>
              <a:t>pojavi, medtem ko beseda Kras, pisana z veliko začetnico, je ime naše planote.</a:t>
            </a:r>
          </a:p>
          <a:p>
            <a:pPr lvl="0"/>
            <a:endParaRPr lang="sl-SI" dirty="0"/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629" y="3913142"/>
            <a:ext cx="2827982" cy="27340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494" y="4354202"/>
            <a:ext cx="3361100" cy="2240733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32"/>
    </mc:Choice>
    <mc:Fallback xmlns="">
      <p:transition spd="slow" advTm="12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1972"/>
          </a:xfrm>
        </p:spPr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ZNAČILNA HRANA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67098"/>
            <a:ext cx="10515600" cy="4909865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sl-SI" sz="3200" dirty="0"/>
              <a:t>kraški pršut (svinjski stegne, ki se celo leto suši na zraku/burji),</a:t>
            </a:r>
          </a:p>
          <a:p>
            <a:pPr lvl="0"/>
            <a:r>
              <a:rPr lang="sl-SI" sz="3200" dirty="0"/>
              <a:t>ribje jedi,</a:t>
            </a:r>
          </a:p>
          <a:p>
            <a:pPr lvl="0"/>
            <a:r>
              <a:rPr lang="sl-SI" sz="3200" dirty="0"/>
              <a:t>polenta,</a:t>
            </a:r>
          </a:p>
          <a:p>
            <a:pPr lvl="0"/>
            <a:r>
              <a:rPr lang="sl-SI" sz="3200" dirty="0"/>
              <a:t>zelenjavne jedi,</a:t>
            </a:r>
          </a:p>
          <a:p>
            <a:pPr lvl="0"/>
            <a:r>
              <a:rPr lang="sl-SI" sz="3200" dirty="0"/>
              <a:t>jota (enolončnica s kislim zeljem ali/in repo, fižolom, krompirjem in prekajenim mesom),</a:t>
            </a:r>
          </a:p>
          <a:p>
            <a:pPr lvl="0"/>
            <a:r>
              <a:rPr lang="sl-SI" sz="3200" dirty="0"/>
              <a:t>pašta fižol (enolončnica s fižolom, čebulo, mleto rdečo papriko,  paradižnikovo mezgo, šunko in </a:t>
            </a:r>
            <a:r>
              <a:rPr lang="sl-SI" sz="3200" dirty="0" err="1"/>
              <a:t>mararoni</a:t>
            </a:r>
            <a:r>
              <a:rPr lang="sl-SI" sz="3200" dirty="0"/>
              <a:t>),</a:t>
            </a:r>
          </a:p>
          <a:p>
            <a:pPr lvl="0"/>
            <a:r>
              <a:rPr lang="sl-SI" sz="3200" dirty="0"/>
              <a:t>mineštra (enolončnica z makaroni, klobaso ali šunko, fižolom, zelenjavo in česnom),</a:t>
            </a:r>
          </a:p>
          <a:p>
            <a:pPr lvl="0"/>
            <a:r>
              <a:rPr lang="sl-SI" sz="3200" dirty="0"/>
              <a:t>kraške krvavice (svinjsko meso, kri, bel kruh, kuhana jabolka, rozine, pinjole, sladkor, sol, poper, majaron),</a:t>
            </a:r>
          </a:p>
          <a:p>
            <a:pPr lvl="0"/>
            <a:r>
              <a:rPr lang="sl-SI" sz="3200" dirty="0" err="1"/>
              <a:t>budle</a:t>
            </a:r>
            <a:r>
              <a:rPr lang="sl-SI" sz="3200" dirty="0"/>
              <a:t> (koruzni cmoki s slanino ali ocvirki),</a:t>
            </a:r>
          </a:p>
          <a:p>
            <a:pPr lvl="0"/>
            <a:r>
              <a:rPr lang="sl-SI" sz="3200" dirty="0"/>
              <a:t>olive,</a:t>
            </a:r>
          </a:p>
          <a:p>
            <a:pPr lvl="0"/>
            <a:r>
              <a:rPr lang="sl-SI" sz="3200"/>
              <a:t>p</a:t>
            </a:r>
            <a:r>
              <a:rPr lang="sl-SI" sz="3200" smtClean="0"/>
              <a:t>inije</a:t>
            </a:r>
            <a:r>
              <a:rPr lang="sl-SI" sz="3200" dirty="0" smtClean="0"/>
              <a:t>, ….</a:t>
            </a:r>
            <a:endParaRPr lang="sl-SI" sz="3200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4"/>
    </mc:Choice>
    <mc:Fallback xmlns="">
      <p:transition spd="slow" advTm="5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737</Words>
  <Application>Microsoft Office PowerPoint</Application>
  <PresentationFormat>Širokozaslonsko</PresentationFormat>
  <Paragraphs>56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Officeova tema</vt:lpstr>
      <vt:lpstr>b) PRIMORSKE POKRAJINE V NOTRANJOSTI </vt:lpstr>
      <vt:lpstr>ZNAČILNA BURJA</vt:lpstr>
      <vt:lpstr>b) PRIMORSKE POKRAJINE V NOTRANJOSTI:</vt:lpstr>
      <vt:lpstr>b) PRIMORSKE POKRAJINE V NOTRANJOSTI:</vt:lpstr>
      <vt:lpstr>GOSPODARSTVO V PRETEKLOSTI IN ŠEGE </vt:lpstr>
      <vt:lpstr>ŠEGE IN NAVADE</vt:lpstr>
      <vt:lpstr>ZANIMIVOSTI</vt:lpstr>
      <vt:lpstr>ZNAČILNA HRANA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OBSREDOZEMSKI SVET-PONOVITEV</dc:title>
  <dc:creator>OŠ Pivka</dc:creator>
  <cp:lastModifiedBy>OŠ Pivka</cp:lastModifiedBy>
  <cp:revision>12</cp:revision>
  <dcterms:created xsi:type="dcterms:W3CDTF">2020-04-01T10:56:59Z</dcterms:created>
  <dcterms:modified xsi:type="dcterms:W3CDTF">2020-04-01T18:20:24Z</dcterms:modified>
</cp:coreProperties>
</file>