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0" r:id="rId7"/>
    <p:sldId id="262" r:id="rId8"/>
    <p:sldId id="258" r:id="rId9"/>
    <p:sldId id="263" r:id="rId10"/>
    <p:sldId id="261" r:id="rId11"/>
    <p:sldId id="264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D0E3-93B7-45F3-BA78-55698CF4BD9E}" type="datetimeFigureOut">
              <a:rPr lang="sl-SI" smtClean="0"/>
              <a:pPr/>
              <a:t>17. 04. 2020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3ED6-6DBD-4D65-8FF1-80FB8D323A8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tmmlOQnTX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3028944" cy="1457334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TROPSKA AFRIKA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dirty="0" smtClean="0"/>
              <a:t>SDZ, str. 23,24,25</a:t>
            </a:r>
            <a:endParaRPr lang="sl-SI" sz="31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848315"/>
            <a:ext cx="4558411" cy="47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71" y="3049867"/>
            <a:ext cx="3182958" cy="253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otnik 4"/>
          <p:cNvSpPr/>
          <p:nvPr/>
        </p:nvSpPr>
        <p:spPr>
          <a:xfrm>
            <a:off x="611560" y="5873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err="1" smtClean="0">
                <a:hlinkClick r:id="rId4"/>
              </a:rPr>
              <a:t>Sona</a:t>
            </a:r>
            <a:r>
              <a:rPr lang="sl-SI" dirty="0" smtClean="0">
                <a:hlinkClick r:id="rId4"/>
              </a:rPr>
              <a:t> </a:t>
            </a:r>
            <a:r>
              <a:rPr lang="sl-SI" dirty="0" err="1" smtClean="0">
                <a:hlinkClick r:id="rId4"/>
              </a:rPr>
              <a:t>Jobarth</a:t>
            </a:r>
            <a:r>
              <a:rPr lang="sl-SI" dirty="0" smtClean="0">
                <a:hlinkClick r:id="rId4"/>
              </a:rPr>
              <a:t> - Gambija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28926" y="1428736"/>
            <a:ext cx="3214710" cy="1714512"/>
          </a:xfrm>
          <a:prstGeom prst="cloudCallout">
            <a:avLst>
              <a:gd name="adj1" fmla="val -12668"/>
              <a:gd name="adj2" fmla="val 46090"/>
            </a:avLst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Cloud Callout 2"/>
          <p:cNvSpPr/>
          <p:nvPr/>
        </p:nvSpPr>
        <p:spPr>
          <a:xfrm>
            <a:off x="428596" y="214290"/>
            <a:ext cx="2571768" cy="1285884"/>
          </a:xfrm>
          <a:prstGeom prst="cloudCallout">
            <a:avLst>
              <a:gd name="adj1" fmla="val 57455"/>
              <a:gd name="adj2" fmla="val 57577"/>
            </a:avLst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1. LEGA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5369" y="2285992"/>
            <a:ext cx="2928958" cy="1714512"/>
          </a:xfrm>
          <a:prstGeom prst="cloudCallout">
            <a:avLst>
              <a:gd name="adj1" fmla="val 53070"/>
              <a:gd name="adj2" fmla="val -31145"/>
            </a:avLst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2. PODNEBJE IN RASTJE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300192" y="785794"/>
            <a:ext cx="2428924" cy="1428760"/>
          </a:xfrm>
          <a:prstGeom prst="cloudCallout">
            <a:avLst>
              <a:gd name="adj1" fmla="val -53013"/>
              <a:gd name="adj2" fmla="val 50192"/>
            </a:avLst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5. </a:t>
            </a:r>
            <a:r>
              <a:rPr lang="sl-SI" sz="2400" dirty="0" smtClean="0">
                <a:solidFill>
                  <a:schemeClr val="tx1"/>
                </a:solidFill>
              </a:rPr>
              <a:t>NASELITEV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536413" y="4149080"/>
            <a:ext cx="2928958" cy="1714512"/>
          </a:xfrm>
          <a:prstGeom prst="cloudCallout">
            <a:avLst>
              <a:gd name="adj1" fmla="val -41966"/>
              <a:gd name="adj2" fmla="val -104883"/>
            </a:avLst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Cloud Callout 7"/>
          <p:cNvSpPr/>
          <p:nvPr/>
        </p:nvSpPr>
        <p:spPr>
          <a:xfrm>
            <a:off x="1259632" y="4414585"/>
            <a:ext cx="3714776" cy="1714512"/>
          </a:xfrm>
          <a:prstGeom prst="cloudCallout">
            <a:avLst>
              <a:gd name="adj1" fmla="val 17500"/>
              <a:gd name="adj2" fmla="val -106657"/>
            </a:avLst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3. GOSPODARSTVO:</a:t>
            </a:r>
          </a:p>
          <a:p>
            <a:pPr marL="342900" indent="-342900" algn="ctr">
              <a:buAutoNum type="alphaLcParenR"/>
            </a:pPr>
            <a:r>
              <a:rPr lang="sl-SI" sz="2400" dirty="0" err="1" smtClean="0">
                <a:solidFill>
                  <a:schemeClr val="tx1"/>
                </a:solidFill>
              </a:rPr>
              <a:t>samooskrbmo</a:t>
            </a:r>
            <a:endParaRPr lang="sl-SI" sz="2400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lphaLcParenR"/>
            </a:pPr>
            <a:r>
              <a:rPr lang="sl-SI" sz="2400" dirty="0" smtClean="0">
                <a:solidFill>
                  <a:schemeClr val="tx1"/>
                </a:solidFill>
              </a:rPr>
              <a:t>plantažno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46263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</a:t>
            </a:r>
            <a:r>
              <a:rPr lang="sl-SI" sz="2400" dirty="0" smtClean="0"/>
              <a:t>. NARAVNA BOGASTVA</a:t>
            </a:r>
            <a:endParaRPr lang="sl-SI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428991" y="1785926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ZAHODNA AFRIKA</a:t>
            </a:r>
            <a:endParaRPr lang="sl-SI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Zahodna </a:t>
            </a:r>
            <a:r>
              <a:rPr lang="sl-SI" sz="2800" b="1" dirty="0" smtClean="0"/>
              <a:t>Afrika </a:t>
            </a:r>
            <a:r>
              <a:rPr lang="sl-SI" sz="2800" dirty="0">
                <a:solidFill>
                  <a:prstClr val="black"/>
                </a:solidFill>
              </a:rPr>
              <a:t>– rešitve, preglej in po potrebi dopolni 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1. </a:t>
            </a:r>
            <a:r>
              <a:rPr lang="sl-SI" dirty="0" smtClean="0"/>
              <a:t>Lega </a:t>
            </a:r>
            <a:r>
              <a:rPr lang="sl-SI" dirty="0" smtClean="0">
                <a:solidFill>
                  <a:srgbClr val="C00000"/>
                </a:solidFill>
              </a:rPr>
              <a:t>leži ob Gvinejskem zalivu, tvori priobalni pas in </a:t>
            </a:r>
            <a:r>
              <a:rPr lang="sl-SI" dirty="0" err="1" smtClean="0">
                <a:solidFill>
                  <a:srgbClr val="C00000"/>
                </a:solidFill>
              </a:rPr>
              <a:t>Zgornjegvinejski</a:t>
            </a:r>
            <a:r>
              <a:rPr lang="sl-SI" dirty="0" smtClean="0">
                <a:solidFill>
                  <a:srgbClr val="C00000"/>
                </a:solidFill>
              </a:rPr>
              <a:t> prag.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2. </a:t>
            </a:r>
            <a:r>
              <a:rPr lang="sl-SI" dirty="0" smtClean="0"/>
              <a:t>Podnebje </a:t>
            </a:r>
            <a:r>
              <a:rPr lang="sl-SI" dirty="0" smtClean="0"/>
              <a:t>in </a:t>
            </a:r>
            <a:r>
              <a:rPr lang="sl-SI" dirty="0" smtClean="0"/>
              <a:t>rastje: </a:t>
            </a:r>
            <a:r>
              <a:rPr lang="sl-SI" dirty="0" smtClean="0">
                <a:solidFill>
                  <a:srgbClr val="C00000"/>
                </a:solidFill>
              </a:rPr>
              <a:t>podnebni pasovi si sledijo od obale proti severu: tropsko ekvatorialno, savansko, stepsko, </a:t>
            </a:r>
            <a:r>
              <a:rPr lang="sl-SI" dirty="0" err="1" smtClean="0">
                <a:solidFill>
                  <a:srgbClr val="C00000"/>
                </a:solidFill>
              </a:rPr>
              <a:t>polpuščavsko</a:t>
            </a:r>
            <a:r>
              <a:rPr lang="sl-SI" dirty="0" smtClean="0">
                <a:solidFill>
                  <a:srgbClr val="C00000"/>
                </a:solidFill>
              </a:rPr>
              <a:t> podnebje.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3. Gospodarstvo: </a:t>
            </a:r>
            <a:r>
              <a:rPr lang="sl-SI" dirty="0" smtClean="0">
                <a:solidFill>
                  <a:srgbClr val="C00000"/>
                </a:solidFill>
              </a:rPr>
              <a:t>glavna gospodarska dejavnost je kmetijstvo</a:t>
            </a:r>
          </a:p>
          <a:p>
            <a:pPr marL="0" indent="0">
              <a:buNone/>
            </a:pPr>
            <a:r>
              <a:rPr lang="sl-SI" dirty="0" smtClean="0"/>
              <a:t>a</a:t>
            </a:r>
            <a:r>
              <a:rPr lang="sl-SI" dirty="0" smtClean="0"/>
              <a:t>) </a:t>
            </a:r>
            <a:r>
              <a:rPr lang="sl-SI" dirty="0"/>
              <a:t>s</a:t>
            </a:r>
            <a:r>
              <a:rPr lang="sl-SI" dirty="0" smtClean="0"/>
              <a:t>amooskrbno </a:t>
            </a:r>
            <a:r>
              <a:rPr lang="sl-SI" dirty="0" smtClean="0">
                <a:solidFill>
                  <a:srgbClr val="C00000"/>
                </a:solidFill>
              </a:rPr>
              <a:t>za oskrbo domačega prebivalstva, pomembna je živinoreja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b)  plantažno: </a:t>
            </a:r>
            <a:r>
              <a:rPr lang="sl-SI" dirty="0" smtClean="0">
                <a:solidFill>
                  <a:srgbClr val="C00000"/>
                </a:solidFill>
              </a:rPr>
              <a:t>za prodajo: kakav, kava, banane, tobak, bombaž, kavčuk, arašidi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4. Naravna </a:t>
            </a:r>
            <a:r>
              <a:rPr lang="sl-SI" dirty="0" smtClean="0"/>
              <a:t>bogastva </a:t>
            </a:r>
            <a:r>
              <a:rPr lang="sl-SI" dirty="0" smtClean="0">
                <a:solidFill>
                  <a:srgbClr val="C00000"/>
                </a:solidFill>
              </a:rPr>
              <a:t>rude in nafta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5. </a:t>
            </a:r>
            <a:r>
              <a:rPr lang="sl-SI" dirty="0" smtClean="0"/>
              <a:t>Naselitev </a:t>
            </a:r>
            <a:r>
              <a:rPr lang="sl-SI" dirty="0" smtClean="0">
                <a:solidFill>
                  <a:srgbClr val="C00000"/>
                </a:solidFill>
              </a:rPr>
              <a:t>dokaj gosta ob obalah in savanah</a:t>
            </a:r>
            <a:endParaRPr lang="sl-SI" dirty="0" smtClean="0">
              <a:solidFill>
                <a:srgbClr val="C0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842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/>
          <p:cNvSpPr/>
          <p:nvPr/>
        </p:nvSpPr>
        <p:spPr>
          <a:xfrm>
            <a:off x="1714480" y="357166"/>
            <a:ext cx="4857784" cy="1928826"/>
          </a:xfrm>
          <a:prstGeom prst="cloudCallout">
            <a:avLst>
              <a:gd name="adj1" fmla="val -30992"/>
              <a:gd name="adj2" fmla="val 71530"/>
            </a:avLst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TROPSKA AFRIKA</a:t>
            </a:r>
            <a:endParaRPr lang="sl-SI" sz="4000" b="1" dirty="0">
              <a:solidFill>
                <a:schemeClr val="tx1"/>
              </a:solidFill>
            </a:endParaRPr>
          </a:p>
        </p:txBody>
      </p:sp>
      <p:sp>
        <p:nvSpPr>
          <p:cNvPr id="6" name="Oblak 5"/>
          <p:cNvSpPr/>
          <p:nvPr/>
        </p:nvSpPr>
        <p:spPr>
          <a:xfrm>
            <a:off x="539552" y="2857496"/>
            <a:ext cx="3246630" cy="2227688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LEGA- </a:t>
            </a:r>
            <a:r>
              <a:rPr lang="sl-SI" sz="2000" b="1" dirty="0" smtClean="0">
                <a:solidFill>
                  <a:schemeClr val="tx1"/>
                </a:solidFill>
              </a:rPr>
              <a:t>leži v tropskem pasu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8" name="Oblak 7"/>
          <p:cNvSpPr/>
          <p:nvPr/>
        </p:nvSpPr>
        <p:spPr>
          <a:xfrm>
            <a:off x="3707904" y="3571876"/>
            <a:ext cx="4864624" cy="2786082"/>
          </a:xfrm>
          <a:prstGeom prst="cloudCallout">
            <a:avLst>
              <a:gd name="adj1" fmla="val -47294"/>
              <a:gd name="adj2" fmla="val -27416"/>
            </a:avLst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DELITEV: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1"/>
                </a:solidFill>
              </a:rPr>
              <a:t>Vzhodna – visoka Afrika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1"/>
                </a:solidFill>
              </a:rPr>
              <a:t>Nizka ekvatorialna Afrika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1"/>
                </a:solidFill>
              </a:rPr>
              <a:t>Zahodna Afrika</a:t>
            </a:r>
            <a:endParaRPr lang="sl-SI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80920" cy="576064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Podnebje in rastje Afrike – </a:t>
            </a:r>
            <a:r>
              <a:rPr lang="sl-SI" sz="2000" dirty="0" smtClean="0"/>
              <a:t>ponovimo, preberi v </a:t>
            </a:r>
            <a:r>
              <a:rPr lang="sl-SI" sz="2000" dirty="0" smtClean="0"/>
              <a:t>SDZ, str. </a:t>
            </a:r>
            <a:r>
              <a:rPr lang="sl-SI" sz="2000" dirty="0" smtClean="0"/>
              <a:t>23, poglej karto</a:t>
            </a:r>
            <a:endParaRPr lang="sl-SI" sz="20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44" y="813375"/>
            <a:ext cx="7560840" cy="60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2458616" cy="490066"/>
          </a:xfrm>
        </p:spPr>
        <p:txBody>
          <a:bodyPr>
            <a:normAutofit fontScale="90000"/>
          </a:bodyPr>
          <a:lstStyle/>
          <a:p>
            <a:r>
              <a:rPr lang="sl-SI" sz="2000" dirty="0" smtClean="0"/>
              <a:t>Površje Afrike – ponovimo, SDZ, str.23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16632"/>
            <a:ext cx="5924550" cy="644842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23528" y="1484784"/>
            <a:ext cx="23666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Poišči v atlasu:</a:t>
            </a:r>
          </a:p>
          <a:p>
            <a:r>
              <a:rPr lang="sl-SI" dirty="0" smtClean="0"/>
              <a:t>Kongovska kotlina,</a:t>
            </a:r>
          </a:p>
          <a:p>
            <a:r>
              <a:rPr lang="sl-SI" dirty="0" smtClean="0"/>
              <a:t>Gvinejski zaliv,</a:t>
            </a:r>
          </a:p>
          <a:p>
            <a:r>
              <a:rPr lang="sl-SI" dirty="0" smtClean="0"/>
              <a:t>Atlantski ocean,</a:t>
            </a:r>
          </a:p>
          <a:p>
            <a:r>
              <a:rPr lang="sl-SI" dirty="0" smtClean="0"/>
              <a:t>Etiopsko višavje,</a:t>
            </a:r>
          </a:p>
          <a:p>
            <a:r>
              <a:rPr lang="sl-SI" dirty="0" smtClean="0"/>
              <a:t>Vzhodnoafriško višavje,</a:t>
            </a:r>
          </a:p>
          <a:p>
            <a:endParaRPr lang="sl-SI" dirty="0" smtClean="0"/>
          </a:p>
          <a:p>
            <a:r>
              <a:rPr lang="sl-SI" dirty="0"/>
              <a:t>-</a:t>
            </a:r>
            <a:r>
              <a:rPr lang="sl-SI" dirty="0" smtClean="0"/>
              <a:t> reke in jezera: </a:t>
            </a:r>
          </a:p>
          <a:p>
            <a:r>
              <a:rPr lang="sl-SI" dirty="0" smtClean="0"/>
              <a:t>Nil, </a:t>
            </a:r>
          </a:p>
          <a:p>
            <a:r>
              <a:rPr lang="sl-SI" dirty="0" smtClean="0"/>
              <a:t>Kongo,</a:t>
            </a:r>
          </a:p>
          <a:p>
            <a:r>
              <a:rPr lang="sl-SI" dirty="0" smtClean="0"/>
              <a:t>Senegal,</a:t>
            </a:r>
          </a:p>
          <a:p>
            <a:r>
              <a:rPr lang="sl-SI" dirty="0" smtClean="0"/>
              <a:t>Volta,</a:t>
            </a:r>
          </a:p>
          <a:p>
            <a:r>
              <a:rPr lang="sl-SI" dirty="0" smtClean="0"/>
              <a:t>Niger,</a:t>
            </a:r>
          </a:p>
          <a:p>
            <a:r>
              <a:rPr lang="sl-SI" dirty="0" smtClean="0"/>
              <a:t>Viktorijino jezero,</a:t>
            </a:r>
          </a:p>
          <a:p>
            <a:r>
              <a:rPr lang="sl-SI" dirty="0" err="1" smtClean="0"/>
              <a:t>Tanganjško</a:t>
            </a:r>
            <a:r>
              <a:rPr lang="sl-SI" dirty="0" smtClean="0"/>
              <a:t> jezero,</a:t>
            </a:r>
          </a:p>
          <a:p>
            <a:r>
              <a:rPr lang="sl-SI" dirty="0" smtClean="0"/>
              <a:t>Malavijsko jezero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663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4" y="1253195"/>
            <a:ext cx="4043915" cy="52292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27" y="1233622"/>
            <a:ext cx="4389500" cy="51271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95536" y="476672"/>
            <a:ext cx="675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Rastlinstvo in poselitev </a:t>
            </a:r>
            <a:r>
              <a:rPr lang="sl-SI" dirty="0" smtClean="0"/>
              <a:t>– ponovimo, preberi v </a:t>
            </a:r>
            <a:r>
              <a:rPr lang="sl-SI" dirty="0" smtClean="0"/>
              <a:t>SDZ, str. </a:t>
            </a:r>
            <a:r>
              <a:rPr lang="sl-SI" dirty="0" smtClean="0"/>
              <a:t>23, poglej karto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732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04150" y="2169954"/>
            <a:ext cx="3357586" cy="1928826"/>
          </a:xfrm>
          <a:prstGeom prst="cloudCallout">
            <a:avLst>
              <a:gd name="adj1" fmla="val -14548"/>
              <a:gd name="adj2" fmla="val 4207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279400" dist="457200" dir="14220000">
              <a:schemeClr val="accent6">
                <a:lumMod val="7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Cloud Callout 4"/>
          <p:cNvSpPr/>
          <p:nvPr/>
        </p:nvSpPr>
        <p:spPr>
          <a:xfrm>
            <a:off x="405120" y="819999"/>
            <a:ext cx="3014751" cy="1349529"/>
          </a:xfrm>
          <a:prstGeom prst="cloudCallout">
            <a:avLst>
              <a:gd name="adj1" fmla="val 31958"/>
              <a:gd name="adj2" fmla="val 6598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279400" dist="457200" dir="14220000">
              <a:schemeClr val="accent6">
                <a:lumMod val="7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1. OBSEGA …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05120" y="4349273"/>
            <a:ext cx="3878847" cy="1272872"/>
          </a:xfrm>
          <a:prstGeom prst="cloudCallout">
            <a:avLst>
              <a:gd name="adj1" fmla="val 21642"/>
              <a:gd name="adj2" fmla="val -7582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279400" dist="457200" dir="14220000">
              <a:schemeClr val="accent6">
                <a:lumMod val="7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4. PODNEBJE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067944" y="327726"/>
            <a:ext cx="4479849" cy="2286016"/>
          </a:xfrm>
          <a:prstGeom prst="cloudCallout">
            <a:avLst>
              <a:gd name="adj1" fmla="val -20117"/>
              <a:gd name="adj2" fmla="val 574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279400" dist="457200" dir="14220000">
              <a:schemeClr val="accent6">
                <a:lumMod val="7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6. GOSPODARSTVO: </a:t>
            </a:r>
            <a:r>
              <a:rPr lang="sl-SI" sz="1600" dirty="0" smtClean="0">
                <a:solidFill>
                  <a:schemeClr val="tx1"/>
                </a:solidFill>
              </a:rPr>
              <a:t>A) SAMOOSKRBNO</a:t>
            </a:r>
          </a:p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B:TRŽNO –PLANTAŽE (NAŠTEJ KMET. KULTURE):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499992" y="4293096"/>
            <a:ext cx="3823995" cy="1329049"/>
          </a:xfrm>
          <a:prstGeom prst="cloudCallout">
            <a:avLst>
              <a:gd name="adj1" fmla="val -38893"/>
              <a:gd name="adj2" fmla="val -760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279400" dist="457200" dir="14220000">
              <a:schemeClr val="accent6">
                <a:lumMod val="75000"/>
                <a:alpha val="31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5. PREBIVALSTVO - POSELITEV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1177" y="2566903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VZHODNA- VISOKA </a:t>
            </a:r>
            <a:r>
              <a:rPr lang="sl-SI" sz="2800" b="1" dirty="0" smtClean="0"/>
              <a:t>AFRIKA 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0364" y="476672"/>
            <a:ext cx="8363272" cy="576064"/>
          </a:xfrm>
        </p:spPr>
        <p:txBody>
          <a:bodyPr>
            <a:noAutofit/>
          </a:bodyPr>
          <a:lstStyle/>
          <a:p>
            <a:r>
              <a:rPr lang="sl-SI" sz="2800" dirty="0"/>
              <a:t>VZHODNA- VISOKA </a:t>
            </a:r>
            <a:r>
              <a:rPr lang="sl-SI" sz="2800" dirty="0" smtClean="0"/>
              <a:t>AFRIKA – rešitve, preglej in po potrebi dopolni </a:t>
            </a:r>
            <a:r>
              <a:rPr lang="sl-SI" sz="2800" dirty="0"/>
              <a:t/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/>
              <a:t>1. OBSEGA </a:t>
            </a:r>
            <a:r>
              <a:rPr lang="sl-SI" sz="2400" dirty="0" smtClean="0">
                <a:solidFill>
                  <a:srgbClr val="FF0000"/>
                </a:solidFill>
              </a:rPr>
              <a:t>Etiopsko in Vzhodnoafriško višavje,</a:t>
            </a: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2. PODNEBJE- </a:t>
            </a:r>
            <a:r>
              <a:rPr lang="sl-SI" sz="2400" dirty="0" smtClean="0">
                <a:solidFill>
                  <a:srgbClr val="FF0000"/>
                </a:solidFill>
              </a:rPr>
              <a:t>Podnebje „večne pomladi“, nižje temperature in manj vlage kot na območju Nizke in Zahodne Afrike.</a:t>
            </a:r>
            <a:endParaRPr lang="sl-SI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dirty="0" smtClean="0"/>
              <a:t>3. </a:t>
            </a:r>
            <a:r>
              <a:rPr lang="sl-SI" sz="2400" dirty="0"/>
              <a:t>PREBIVALSTVO </a:t>
            </a:r>
            <a:r>
              <a:rPr lang="sl-SI" sz="2400" dirty="0" smtClean="0"/>
              <a:t>– POSELITEV </a:t>
            </a:r>
            <a:r>
              <a:rPr lang="sl-SI" sz="2400" dirty="0" smtClean="0">
                <a:solidFill>
                  <a:srgbClr val="FF0000"/>
                </a:solidFill>
              </a:rPr>
              <a:t>dokaj gosta poselitev</a:t>
            </a: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4. </a:t>
            </a:r>
            <a:r>
              <a:rPr lang="sl-SI" sz="2400" dirty="0"/>
              <a:t>GOSPODARSTVO</a:t>
            </a:r>
            <a:r>
              <a:rPr lang="sl-SI" sz="2400" dirty="0" smtClean="0"/>
              <a:t>: </a:t>
            </a:r>
            <a:r>
              <a:rPr lang="sl-SI" sz="2400" dirty="0" smtClean="0">
                <a:solidFill>
                  <a:srgbClr val="FF0000"/>
                </a:solidFill>
              </a:rPr>
              <a:t>glavna gospodarska panoga je kmetijstvo</a:t>
            </a:r>
          </a:p>
          <a:p>
            <a:pPr marL="0" indent="0">
              <a:buNone/>
            </a:pPr>
            <a:r>
              <a:rPr lang="sl-SI" sz="2400" dirty="0" smtClean="0"/>
              <a:t> </a:t>
            </a:r>
            <a:r>
              <a:rPr lang="sl-SI" sz="2400" dirty="0"/>
              <a:t>a</a:t>
            </a:r>
            <a:r>
              <a:rPr lang="sl-SI" sz="2400" dirty="0" smtClean="0"/>
              <a:t>) SAMOOSKRBNO: </a:t>
            </a:r>
            <a:r>
              <a:rPr lang="sl-SI" sz="2400" dirty="0" smtClean="0">
                <a:solidFill>
                  <a:srgbClr val="FF0000"/>
                </a:solidFill>
              </a:rPr>
              <a:t>večina prebivalstva se ukvarja s poljedelstvom in živinorejo</a:t>
            </a:r>
            <a:endParaRPr lang="sl-S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dirty="0" smtClean="0"/>
              <a:t>b)TRŽNO </a:t>
            </a:r>
            <a:r>
              <a:rPr lang="sl-SI" sz="2400" dirty="0"/>
              <a:t>–PLANTAŽE (NAŠTEJ KMET. KULTURE</a:t>
            </a:r>
            <a:r>
              <a:rPr lang="sl-SI" sz="2400" dirty="0" smtClean="0"/>
              <a:t>): </a:t>
            </a:r>
            <a:r>
              <a:rPr lang="sl-SI" sz="2400" dirty="0" smtClean="0">
                <a:solidFill>
                  <a:srgbClr val="FF0000"/>
                </a:solidFill>
              </a:rPr>
              <a:t>na plantažah gojijo čaj, kavo, sladkorni trs, sisal, bombaž. Plantažno kmetijstvo je usmerjeno v prodajo.</a:t>
            </a:r>
            <a:endParaRPr lang="sl-SI" sz="2400" dirty="0">
              <a:solidFill>
                <a:srgbClr val="FF0000"/>
              </a:solidFill>
            </a:endParaRPr>
          </a:p>
          <a:p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450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45418" y="1925198"/>
            <a:ext cx="3571900" cy="1643074"/>
          </a:xfrm>
          <a:prstGeom prst="cloudCallout">
            <a:avLst>
              <a:gd name="adj1" fmla="val -39284"/>
              <a:gd name="adj2" fmla="val 29177"/>
            </a:avLst>
          </a:prstGeom>
          <a:solidFill>
            <a:schemeClr val="accent1">
              <a:lumMod val="50000"/>
              <a:alpha val="74000"/>
            </a:schemeClr>
          </a:solidFill>
          <a:ln/>
          <a:effectLst>
            <a:innerShdw blurRad="850900" dist="50800" dir="16200000">
              <a:schemeClr val="accent1">
                <a:lumMod val="75000"/>
                <a:alpha val="25000"/>
              </a:schemeClr>
            </a:innerShdw>
          </a:effectLst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NIZKA EKVATORIALNA AFRIKA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143636" y="2500306"/>
            <a:ext cx="2786082" cy="1366846"/>
          </a:xfrm>
          <a:prstGeom prst="cloudCallout">
            <a:avLst>
              <a:gd name="adj1" fmla="val -78590"/>
              <a:gd name="adj2" fmla="val -17416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4. prebivalstvo- poselitev: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14282" y="285728"/>
            <a:ext cx="3277598" cy="1643074"/>
          </a:xfrm>
          <a:prstGeom prst="cloudCallout">
            <a:avLst>
              <a:gd name="adj1" fmla="val 28545"/>
              <a:gd name="adj2" fmla="val 91536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1. jedro sestavlja____ ob reki _____. Obdajajo jo gorovja ______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393405" y="3874386"/>
            <a:ext cx="2214578" cy="1000132"/>
          </a:xfrm>
          <a:prstGeom prst="cloudCallout">
            <a:avLst>
              <a:gd name="adj1" fmla="val -51814"/>
              <a:gd name="adj2" fmla="val -89276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696679" y="233836"/>
            <a:ext cx="2500330" cy="1357322"/>
          </a:xfrm>
          <a:prstGeom prst="cloudCallout">
            <a:avLst>
              <a:gd name="adj1" fmla="val -42097"/>
              <a:gd name="adj2" fmla="val 70634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2. podnebje je: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značilnosti: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771800" y="5040134"/>
            <a:ext cx="2175044" cy="1785926"/>
          </a:xfrm>
          <a:prstGeom prst="cloudCallout">
            <a:avLst>
              <a:gd name="adj1" fmla="val -52198"/>
              <a:gd name="adj2" fmla="val -66558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Cloud Callout 15"/>
          <p:cNvSpPr/>
          <p:nvPr/>
        </p:nvSpPr>
        <p:spPr>
          <a:xfrm>
            <a:off x="531478" y="3500438"/>
            <a:ext cx="2643206" cy="1200152"/>
          </a:xfrm>
          <a:prstGeom prst="cloudCallout">
            <a:avLst>
              <a:gd name="adj1" fmla="val 33168"/>
              <a:gd name="adj2" fmla="val -76317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6. gospodarstvo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9491" y="5073314"/>
            <a:ext cx="1862158" cy="1143008"/>
          </a:xfrm>
          <a:prstGeom prst="cloudCallout">
            <a:avLst>
              <a:gd name="adj1" fmla="val 19614"/>
              <a:gd name="adj2" fmla="val -92914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Rudarstvo: rude, nahajališča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6143636" y="945244"/>
            <a:ext cx="2500330" cy="1214446"/>
          </a:xfrm>
          <a:prstGeom prst="cloudCallout">
            <a:avLst>
              <a:gd name="adj1" fmla="val -62915"/>
              <a:gd name="adj2" fmla="val 73195"/>
            </a:avLst>
          </a:prstGeom>
          <a:ln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3. rastje: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4085620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5. bolezni:</a:t>
            </a:r>
            <a:endParaRPr lang="sl-SI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0" y="524846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Kmetijstvo:</a:t>
            </a:r>
          </a:p>
          <a:p>
            <a:r>
              <a:rPr lang="sl-SI" dirty="0" smtClean="0"/>
              <a:t>-</a:t>
            </a:r>
          </a:p>
          <a:p>
            <a:r>
              <a:rPr lang="sl-SI" dirty="0" smtClean="0"/>
              <a:t>-</a:t>
            </a:r>
          </a:p>
          <a:p>
            <a:r>
              <a:rPr lang="sl-SI" dirty="0" smtClean="0"/>
              <a:t>-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Nizka ekvatorialna </a:t>
            </a:r>
            <a:r>
              <a:rPr lang="sl-SI" dirty="0" smtClean="0"/>
              <a:t>Afrika</a:t>
            </a:r>
            <a:r>
              <a:rPr lang="sl-SI" sz="2800" dirty="0">
                <a:solidFill>
                  <a:prstClr val="black"/>
                </a:solidFill>
              </a:rPr>
              <a:t> – rešitve, preglej in po potrebi dopolni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dirty="0" smtClean="0"/>
              <a:t>1. Jedro sestavlja </a:t>
            </a:r>
            <a:r>
              <a:rPr lang="sl-SI" dirty="0" smtClean="0">
                <a:solidFill>
                  <a:srgbClr val="C00000"/>
                </a:solidFill>
              </a:rPr>
              <a:t>Kongovska kotlina ob reki Kongo. Obdajajo jo </a:t>
            </a:r>
            <a:r>
              <a:rPr lang="sl-SI" dirty="0" smtClean="0">
                <a:solidFill>
                  <a:srgbClr val="C00000"/>
                </a:solidFill>
              </a:rPr>
              <a:t>gorovja </a:t>
            </a:r>
            <a:r>
              <a:rPr lang="sl-SI" dirty="0" err="1">
                <a:solidFill>
                  <a:srgbClr val="C00000"/>
                </a:solidFill>
              </a:rPr>
              <a:t>S</a:t>
            </a:r>
            <a:r>
              <a:rPr lang="sl-SI" dirty="0" err="1" smtClean="0">
                <a:solidFill>
                  <a:srgbClr val="C00000"/>
                </a:solidFill>
              </a:rPr>
              <a:t>podnjegvinejski</a:t>
            </a:r>
            <a:r>
              <a:rPr lang="sl-SI" dirty="0" smtClean="0">
                <a:solidFill>
                  <a:srgbClr val="C00000"/>
                </a:solidFill>
              </a:rPr>
              <a:t> in </a:t>
            </a:r>
            <a:r>
              <a:rPr lang="sl-SI" dirty="0" err="1" smtClean="0">
                <a:solidFill>
                  <a:srgbClr val="C00000"/>
                </a:solidFill>
              </a:rPr>
              <a:t>Severnoekvatorialni</a:t>
            </a:r>
            <a:r>
              <a:rPr lang="sl-SI" dirty="0" smtClean="0">
                <a:solidFill>
                  <a:srgbClr val="C00000"/>
                </a:solidFill>
              </a:rPr>
              <a:t> prag.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2. Podnebje </a:t>
            </a:r>
            <a:r>
              <a:rPr lang="sl-SI" dirty="0" smtClean="0"/>
              <a:t>je </a:t>
            </a:r>
            <a:r>
              <a:rPr lang="sl-SI" dirty="0" smtClean="0">
                <a:solidFill>
                  <a:srgbClr val="C00000"/>
                </a:solidFill>
              </a:rPr>
              <a:t>ekvatorialno podnebje </a:t>
            </a:r>
            <a:r>
              <a:rPr lang="sl-SI" dirty="0" smtClean="0"/>
              <a:t>Značilnosti: </a:t>
            </a:r>
            <a:r>
              <a:rPr lang="sl-SI" dirty="0" smtClean="0">
                <a:solidFill>
                  <a:srgbClr val="C00000"/>
                </a:solidFill>
              </a:rPr>
              <a:t>temperature so čez vse leto enake – visoke, vsakodnevne padavine in velika vlažnost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3. </a:t>
            </a:r>
            <a:r>
              <a:rPr lang="sl-SI" dirty="0" smtClean="0"/>
              <a:t>Rastje: </a:t>
            </a:r>
            <a:r>
              <a:rPr lang="sl-SI" dirty="0" smtClean="0">
                <a:solidFill>
                  <a:srgbClr val="C00000"/>
                </a:solidFill>
              </a:rPr>
              <a:t>tropski deževni gozdovi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4. Prebivalstvo_ </a:t>
            </a:r>
            <a:r>
              <a:rPr lang="sl-SI" dirty="0" smtClean="0"/>
              <a:t>poselitev: </a:t>
            </a:r>
            <a:r>
              <a:rPr lang="sl-SI" dirty="0" smtClean="0">
                <a:solidFill>
                  <a:srgbClr val="C00000"/>
                </a:solidFill>
              </a:rPr>
              <a:t>redka, omejena je na obrobje Kongovske kotline, višja območja in obale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5. </a:t>
            </a:r>
            <a:r>
              <a:rPr lang="sl-SI" dirty="0" smtClean="0"/>
              <a:t>bolezni: </a:t>
            </a:r>
            <a:r>
              <a:rPr lang="sl-SI" dirty="0" smtClean="0">
                <a:solidFill>
                  <a:srgbClr val="C00000"/>
                </a:solidFill>
              </a:rPr>
              <a:t>tropske bolezni, bolezen, ki jo prenaša muha cece in ogroža živino</a:t>
            </a:r>
            <a:endParaRPr lang="sl-SI" dirty="0" smtClean="0">
              <a:solidFill>
                <a:srgbClr val="C00000"/>
              </a:solidFill>
            </a:endParaRPr>
          </a:p>
          <a:p>
            <a:r>
              <a:rPr lang="sl-SI" dirty="0" smtClean="0"/>
              <a:t>6. gospodarstvo:</a:t>
            </a:r>
          </a:p>
          <a:p>
            <a:r>
              <a:rPr lang="sl-SI" dirty="0" smtClean="0"/>
              <a:t>A) rudarstvo, rude, </a:t>
            </a:r>
            <a:r>
              <a:rPr lang="sl-SI" dirty="0" smtClean="0"/>
              <a:t>nahajališča: </a:t>
            </a:r>
            <a:r>
              <a:rPr lang="sl-SI" dirty="0" smtClean="0">
                <a:solidFill>
                  <a:srgbClr val="C00000"/>
                </a:solidFill>
              </a:rPr>
              <a:t>rudna bogastva so velika in raznovrstna: zlato, uran, baker, diamanti. Pomembna je pokrajina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SHABA – KATANGA (jug države Zair,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atlas Gospodarstvo Afrika)</a:t>
            </a:r>
          </a:p>
          <a:p>
            <a:endParaRPr lang="sl-SI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l-SI" dirty="0" smtClean="0"/>
              <a:t>B) </a:t>
            </a:r>
            <a:r>
              <a:rPr lang="sl-SI" dirty="0" smtClean="0"/>
              <a:t>kmetijstvo </a:t>
            </a:r>
            <a:r>
              <a:rPr lang="sl-SI" dirty="0" smtClean="0">
                <a:solidFill>
                  <a:srgbClr val="C00000"/>
                </a:solidFill>
              </a:rPr>
              <a:t>temelji na poljedelstvu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 tako samooskrbnem kot plantažnem,</a:t>
            </a:r>
          </a:p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smtClean="0">
                <a:solidFill>
                  <a:srgbClr val="C00000"/>
                </a:solidFill>
              </a:rPr>
              <a:t>pridelki: kava, kakav, banane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210513"/>
            <a:ext cx="3521224" cy="264748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516216" y="522201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Shaba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446051" y="4687201"/>
            <a:ext cx="60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ZAIR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866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580</Words>
  <Application>Microsoft Office PowerPoint</Application>
  <PresentationFormat>Diaprojekcija na zaslonu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TROPSKA AFRIKA SDZ, str. 23,24,25</vt:lpstr>
      <vt:lpstr>PowerPointova predstavitev</vt:lpstr>
      <vt:lpstr>Podnebje in rastje Afrike – ponovimo, preberi v SDZ, str. 23, poglej karto</vt:lpstr>
      <vt:lpstr>Površje Afrike – ponovimo, SDZ, str.23</vt:lpstr>
      <vt:lpstr>PowerPointova predstavitev</vt:lpstr>
      <vt:lpstr>PowerPointova predstavitev</vt:lpstr>
      <vt:lpstr>VZHODNA- VISOKA AFRIKA – rešitve, preglej in po potrebi dopolni  </vt:lpstr>
      <vt:lpstr>PowerPointova predstavitev</vt:lpstr>
      <vt:lpstr>Nizka ekvatorialna Afrika – rešitve, preglej in po potrebi dopolni </vt:lpstr>
      <vt:lpstr>PowerPointova predstavitev</vt:lpstr>
      <vt:lpstr>Zahodna Afrika – rešitve, preglej in po potrebi dopolni </vt:lpstr>
    </vt:vector>
  </TitlesOfParts>
  <Company>OS Pivka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TROPSKA AFRIKA</dc:title>
  <dc:creator>Mariza</dc:creator>
  <cp:lastModifiedBy>Primož Golle</cp:lastModifiedBy>
  <cp:revision>32</cp:revision>
  <dcterms:created xsi:type="dcterms:W3CDTF">2011-03-11T11:40:14Z</dcterms:created>
  <dcterms:modified xsi:type="dcterms:W3CDTF">2020-04-17T07:59:11Z</dcterms:modified>
</cp:coreProperties>
</file>