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9" r:id="rId3"/>
    <p:sldId id="261" r:id="rId4"/>
    <p:sldId id="270" r:id="rId5"/>
    <p:sldId id="271" r:id="rId6"/>
    <p:sldId id="262" r:id="rId7"/>
    <p:sldId id="263" r:id="rId8"/>
    <p:sldId id="273" r:id="rId9"/>
    <p:sldId id="264" r:id="rId10"/>
    <p:sldId id="265" r:id="rId11"/>
    <p:sldId id="274" r:id="rId12"/>
    <p:sldId id="276" r:id="rId13"/>
    <p:sldId id="275" r:id="rId14"/>
    <p:sldId id="266" r:id="rId15"/>
    <p:sldId id="277" r:id="rId16"/>
    <p:sldId id="272" r:id="rId17"/>
    <p:sldId id="267" r:id="rId18"/>
    <p:sldId id="278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9F5D-2A76-4FB6-BA61-A4B280F99D89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89B6-080F-41B4-9590-AA4DBCBCD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652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9F5D-2A76-4FB6-BA61-A4B280F99D89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89B6-080F-41B4-9590-AA4DBCBCD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316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9F5D-2A76-4FB6-BA61-A4B280F99D89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89B6-080F-41B4-9590-AA4DBCBCD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637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9F5D-2A76-4FB6-BA61-A4B280F99D89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89B6-080F-41B4-9590-AA4DBCBCD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1668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9F5D-2A76-4FB6-BA61-A4B280F99D89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89B6-080F-41B4-9590-AA4DBCBCD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3597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9F5D-2A76-4FB6-BA61-A4B280F99D89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89B6-080F-41B4-9590-AA4DBCBCD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549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9F5D-2A76-4FB6-BA61-A4B280F99D89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89B6-080F-41B4-9590-AA4DBCBCD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582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9F5D-2A76-4FB6-BA61-A4B280F99D89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89B6-080F-41B4-9590-AA4DBCBCD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998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9F5D-2A76-4FB6-BA61-A4B280F99D89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89B6-080F-41B4-9590-AA4DBCBCD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385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9F5D-2A76-4FB6-BA61-A4B280F99D89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89B6-080F-41B4-9590-AA4DBCBCD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363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9F5D-2A76-4FB6-BA61-A4B280F99D89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89B6-080F-41B4-9590-AA4DBCBCD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16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9F5D-2A76-4FB6-BA61-A4B280F99D89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89B6-080F-41B4-9590-AA4DBCBCD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999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9F5D-2A76-4FB6-BA61-A4B280F99D89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89B6-080F-41B4-9590-AA4DBCBCD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108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9F5D-2A76-4FB6-BA61-A4B280F99D89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89B6-080F-41B4-9590-AA4DBCBCD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9016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9F5D-2A76-4FB6-BA61-A4B280F99D89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89B6-080F-41B4-9590-AA4DBCBCD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08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9F5D-2A76-4FB6-BA61-A4B280F99D89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89B6-080F-41B4-9590-AA4DBCBCD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556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F579F5D-2A76-4FB6-BA61-A4B280F99D89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BB589B6-080F-41B4-9590-AA4DBCBCD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870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F579F5D-2A76-4FB6-BA61-A4B280F99D89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BB589B6-080F-41B4-9590-AA4DBCBCD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8437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403029"/>
            <a:ext cx="9053689" cy="3127023"/>
          </a:xfrm>
        </p:spPr>
        <p:txBody>
          <a:bodyPr>
            <a:normAutofit/>
          </a:bodyPr>
          <a:lstStyle/>
          <a:p>
            <a:pPr algn="ctr"/>
            <a:r>
              <a:rPr lang="sl-SI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ZRAK, ONESNAŽEVANJE ZRAKA </a:t>
            </a:r>
            <a:br>
              <a:rPr lang="sl-SI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sl-SI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</a:t>
            </a:r>
            <a:br>
              <a:rPr lang="sl-SI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sl-SI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POSLEDICE</a:t>
            </a:r>
            <a:endParaRPr lang="sl-SI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34223" y="5720249"/>
            <a:ext cx="9144000" cy="934156"/>
          </a:xfrm>
        </p:spPr>
        <p:txBody>
          <a:bodyPr/>
          <a:lstStyle/>
          <a:p>
            <a:r>
              <a:rPr lang="sl-SI" dirty="0" smtClean="0"/>
              <a:t>                                   </a:t>
            </a:r>
          </a:p>
          <a:p>
            <a:r>
              <a:rPr lang="sl-SI" dirty="0"/>
              <a:t> </a:t>
            </a:r>
            <a:r>
              <a:rPr lang="sl-SI" dirty="0" smtClean="0"/>
              <a:t>                                                    </a:t>
            </a:r>
            <a:endParaRPr lang="sl-SI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fabiusmaximus.files.wordpress.com/2013/12/pollu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8" b="9654"/>
          <a:stretch/>
        </p:blipFill>
        <p:spPr bwMode="auto">
          <a:xfrm>
            <a:off x="6631296" y="2408249"/>
            <a:ext cx="4844786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humb1.shutterstock.com/display_pic_with_logo/1645589/264497768/stock-vector-creative-concept-save-the-planet-vector-illustration-dirty-cities-factories-air-pollution-264497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2"/>
          <a:stretch/>
        </p:blipFill>
        <p:spPr bwMode="auto">
          <a:xfrm>
            <a:off x="-25777" y="3824439"/>
            <a:ext cx="3060000" cy="303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89962" y="1068977"/>
            <a:ext cx="9905998" cy="1905000"/>
          </a:xfrm>
        </p:spPr>
        <p:txBody>
          <a:bodyPr>
            <a:normAutofit/>
          </a:bodyPr>
          <a:lstStyle/>
          <a:p>
            <a:r>
              <a:rPr lang="sl-SI" sz="4000" b="1" dirty="0" smtClean="0"/>
              <a:t>TOPLA GREDA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2608" y="3600995"/>
            <a:ext cx="9905998" cy="3884023"/>
          </a:xfrm>
        </p:spPr>
        <p:txBody>
          <a:bodyPr>
            <a:noAutofit/>
          </a:bodyPr>
          <a:lstStyle/>
          <a:p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SONCE SEGREVA ZEMLJO. </a:t>
            </a:r>
          </a:p>
          <a:p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BREZ SONCA NE BI BILO ŽIVLJENJA. </a:t>
            </a:r>
          </a:p>
          <a:p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NEVIDNI PLINI OKOLI ZEMLJE  PA TO SONČEVO TOPLOTO ZADRŽUJEJO.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ipad3-wallpapers.com/wallpapers/wp-content/uploads/2012/03/27/Wallpaper-space-earth-sun-stars-wallpap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51" y="149815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8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575897"/>
            <a:ext cx="11554691" cy="5311758"/>
          </a:xfrm>
        </p:spPr>
        <p:txBody>
          <a:bodyPr>
            <a:normAutofit lnSpcReduction="10000"/>
          </a:bodyPr>
          <a:lstStyle/>
          <a:p>
            <a:r>
              <a:rPr lang="sl-SI" sz="2800" smtClean="0">
                <a:latin typeface="Arial" panose="020B0604020202020204" pitchFamily="34" charset="0"/>
                <a:cs typeface="Arial" panose="020B0604020202020204" pitchFamily="34" charset="0"/>
              </a:rPr>
              <a:t>ČLOVEK – POVZROČITELJI TOPLE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GREDE:</a:t>
            </a:r>
          </a:p>
          <a:p>
            <a:pPr marL="0" indent="0">
              <a:buNone/>
            </a:pP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POVEČANI IZPUSTI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OGLJIKOVEGA DIOKSIDA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marL="0" indent="0">
              <a:buNone/>
            </a:pP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PROMET, INDUSTRIJA, TERMOELEKTRARNE…) </a:t>
            </a:r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TOPLOTA 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– NE MORE SE RAZPRŠITI NAZAJ V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VESOLJE – PLINI ZADRŽUJEJO TOPLOTO.</a:t>
            </a:r>
          </a:p>
          <a:p>
            <a:pPr marL="0" indent="0">
              <a:buNone/>
            </a:pP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ZEMLJA SE JE ZAČELA SEGREVAT. </a:t>
            </a:r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TEMPERATURA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OZRAČJA SE POČASI, A VZTRAJNO DVIGUJE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800" dirty="0"/>
          </a:p>
        </p:txBody>
      </p:sp>
      <p:pic>
        <p:nvPicPr>
          <p:cNvPr id="4098" name="Picture 2" descr="http://spaceplace.nasa.gov/greenhouse-gas-attack/en/greenhouse-gas-drawing-lr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010" y="2576946"/>
            <a:ext cx="2388092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images?q=tbn:ANd9GcQFkdSIkhvIjh_gPiHeOjHKTIrIGUj1B3IXhnE5SYXA3Kf7kaXS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745" y="50208"/>
            <a:ext cx="2797649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1413" y="814647"/>
            <a:ext cx="9905998" cy="4954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POSLEDICE TOPLE GREDE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TALJENJE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LEDENIKOV, </a:t>
            </a:r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SUŠE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POPLAVE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ORKANSKI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VETROVI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396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36529" y="2225183"/>
            <a:ext cx="10519048" cy="5412972"/>
          </a:xfrm>
        </p:spPr>
        <p:txBody>
          <a:bodyPr/>
          <a:lstStyle/>
          <a:p>
            <a:pPr marL="0" indent="0">
              <a:buNone/>
            </a:pPr>
            <a:endParaRPr lang="sl-SI" sz="28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8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122" name="Picture 2" descr="http://www.esrl.noaa.gov/gmd/aggi/images/polarbea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474">
            <a:off x="597354" y="2946952"/>
            <a:ext cx="2425738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rodobnik.net/sloforum/slike/velika_1268405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688">
            <a:off x="7824197" y="1055325"/>
            <a:ext cx="4128611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fx.dagbladet.no/pub/artikkel/5/54/545/545462/sp8ba345_12202874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555" y="345057"/>
            <a:ext cx="4469694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abrasmedia.info/sites/default/files/field/image/srbija-poljoprivrednici-susa-pomoc-drzava-1343129554-1893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8755">
            <a:off x="3354111" y="3227468"/>
            <a:ext cx="4834529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9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6361" y="684476"/>
            <a:ext cx="9905998" cy="2330906"/>
          </a:xfrm>
        </p:spPr>
        <p:txBody>
          <a:bodyPr/>
          <a:lstStyle/>
          <a:p>
            <a:r>
              <a:rPr lang="sl-SI" dirty="0" smtClean="0"/>
              <a:t>KISEL DEŽ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21671" y="3114401"/>
            <a:ext cx="9905998" cy="3124201"/>
          </a:xfrm>
        </p:spPr>
        <p:txBody>
          <a:bodyPr>
            <a:normAutofit/>
          </a:bodyPr>
          <a:lstStyle/>
          <a:p>
            <a:r>
              <a:rPr lang="sl-SI" sz="2800" dirty="0" smtClean="0"/>
              <a:t>TOVARNE, PROMET IN TERMOELEKTRARNE  SO NAJVEČJI PROIZVAJALCI NEVARNIH ŽVEPLOVIH IN DUŠIKOVIH PLINOV.</a:t>
            </a:r>
          </a:p>
          <a:p>
            <a:r>
              <a:rPr lang="sl-SI" sz="2800" dirty="0" smtClean="0"/>
              <a:t>V OBLAKIH SE SPREMENIJO V ŽVEPLOVO IN DUŠIKOVO KISLINO - NASTANE KISEL DEŽ.</a:t>
            </a:r>
          </a:p>
        </p:txBody>
      </p:sp>
      <p:pic>
        <p:nvPicPr>
          <p:cNvPr id="6148" name="Picture 4" descr="http://www.geography.learnontheinternet.co.uk/images/industry/ac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8"/>
            <a:ext cx="43624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johnsesl.com/printables/holidays/earthday/acid_ra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778" y="359550"/>
            <a:ext cx="2443163" cy="257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5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25530" y="1220585"/>
            <a:ext cx="9905998" cy="4082935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/>
              <a:t>KISEL </a:t>
            </a:r>
            <a:r>
              <a:rPr lang="sl-SI" sz="2800" dirty="0" smtClean="0"/>
              <a:t>DEŽ: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2800" dirty="0" smtClean="0"/>
              <a:t>ZASTRUPLJA </a:t>
            </a:r>
            <a:r>
              <a:rPr lang="sl-SI" sz="2800" dirty="0"/>
              <a:t>VODO, PODTALNICO, PRST, </a:t>
            </a:r>
            <a:endParaRPr lang="sl-SI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l-SI" sz="2800" dirty="0" smtClean="0"/>
              <a:t>UNIČUJE </a:t>
            </a:r>
            <a:r>
              <a:rPr lang="sl-SI" sz="2800" dirty="0"/>
              <a:t>GOZDOVE, </a:t>
            </a:r>
            <a:endParaRPr lang="sl-SI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l-SI" sz="2800" dirty="0" smtClean="0"/>
              <a:t>POVZROČA </a:t>
            </a:r>
            <a:r>
              <a:rPr lang="sl-SI" sz="2800" dirty="0"/>
              <a:t>UMIRANJE RIB V VODAH, </a:t>
            </a:r>
            <a:endParaRPr lang="sl-SI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l-SI" sz="2800" dirty="0" smtClean="0"/>
              <a:t>UNIČUJE </a:t>
            </a:r>
            <a:r>
              <a:rPr lang="sl-SI" sz="2800" dirty="0"/>
              <a:t>STAVBE IN KULTURNE SPOMENIKE.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446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s-images.forbes.com/larrybell/files/2014/02/670px-Acid_rain_woods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386" y="326757"/>
            <a:ext cx="416145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eldonville.files.wordpress.com/2012/09/salmon-no2-sa-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" y="539189"/>
            <a:ext cx="4680000" cy="311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158.photobucket.com/albums/t106/OnlyObvious/GlobalWarming/acid-rain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72" y="3940492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6614" y="82014"/>
            <a:ext cx="9905998" cy="1905000"/>
          </a:xfrm>
        </p:spPr>
        <p:txBody>
          <a:bodyPr>
            <a:normAutofit/>
          </a:bodyPr>
          <a:lstStyle/>
          <a:p>
            <a:r>
              <a:rPr lang="sl-SI" sz="3600" b="1" dirty="0" smtClean="0"/>
              <a:t>UKREPI ZA ZMANJŠEVANJE ONESNAŽENOSTI ZRAKA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9446" y="1987014"/>
            <a:ext cx="10798029" cy="4438996"/>
          </a:xfrm>
        </p:spPr>
        <p:txBody>
          <a:bodyPr>
            <a:noAutofit/>
          </a:bodyPr>
          <a:lstStyle/>
          <a:p>
            <a:r>
              <a:rPr lang="sl-SI" sz="2400" dirty="0" smtClean="0"/>
              <a:t>UPORABA FILTROV (ZADRŽIJO TRDNE DELCE).</a:t>
            </a:r>
          </a:p>
          <a:p>
            <a:r>
              <a:rPr lang="sl-SI" sz="2400" dirty="0" smtClean="0"/>
              <a:t>UPORABA KATALIZATORJEV PRI AVTOMOBILIH.</a:t>
            </a:r>
          </a:p>
          <a:p>
            <a:r>
              <a:rPr lang="sl-SI" sz="2400" dirty="0" smtClean="0"/>
              <a:t>Uporaba obnovljivih virov energije, ki ne onesnažujejo </a:t>
            </a:r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zraka (sončne celice, vetrne elektrarne…).</a:t>
            </a:r>
          </a:p>
          <a:p>
            <a:r>
              <a:rPr lang="sl-SI" sz="2400" dirty="0" smtClean="0"/>
              <a:t>Dobra izolacija hiš – zmanjšanje kurjave.</a:t>
            </a:r>
          </a:p>
          <a:p>
            <a:r>
              <a:rPr lang="sl-SI" sz="2400" dirty="0" smtClean="0"/>
              <a:t>UPORABA JAVNIH PREVOZNIH SREDSTEV.</a:t>
            </a:r>
            <a:endParaRPr lang="sl-SI" sz="2400" dirty="0"/>
          </a:p>
          <a:p>
            <a:r>
              <a:rPr lang="sl-SI" sz="2400" dirty="0" smtClean="0"/>
              <a:t>Uporaba kolesa. PEŠAČENJE.</a:t>
            </a:r>
          </a:p>
          <a:p>
            <a:pPr marL="0" indent="0">
              <a:buNone/>
            </a:pPr>
            <a:endParaRPr lang="sl-SI" sz="2400" dirty="0" smtClean="0"/>
          </a:p>
        </p:txBody>
      </p:sp>
      <p:pic>
        <p:nvPicPr>
          <p:cNvPr id="1026" name="Picture 2" descr="http://www.jezersko.info/e_files/content/kolesarjenj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3475" y="3954087"/>
            <a:ext cx="3744000" cy="247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c1cleantechnicacom.wpengine.netdna-cdn.com/files/2014/04/wind-turbines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00" y="1172536"/>
            <a:ext cx="3103423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6890" y="378622"/>
            <a:ext cx="9905998" cy="1119447"/>
          </a:xfrm>
        </p:spPr>
        <p:txBody>
          <a:bodyPr/>
          <a:lstStyle/>
          <a:p>
            <a:r>
              <a:rPr lang="sl-SI" b="1" dirty="0" smtClean="0"/>
              <a:t>ZAKLJUČEK</a:t>
            </a:r>
            <a:br>
              <a:rPr lang="sl-SI" b="1" dirty="0" smtClean="0"/>
            </a:b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01187" y="2191004"/>
            <a:ext cx="9905998" cy="4062153"/>
          </a:xfrm>
        </p:spPr>
        <p:txBody>
          <a:bodyPr>
            <a:normAutofit/>
          </a:bodyPr>
          <a:lstStyle/>
          <a:p>
            <a:r>
              <a:rPr lang="sl-SI" dirty="0" smtClean="0">
                <a:effectLst/>
              </a:rPr>
              <a:t>SVET </a:t>
            </a:r>
            <a:r>
              <a:rPr lang="sl-SI" dirty="0">
                <a:effectLst/>
              </a:rPr>
              <a:t>JE ČUDOVIT. </a:t>
            </a:r>
            <a:r>
              <a:rPr lang="sl-SI" dirty="0" smtClean="0">
                <a:effectLst/>
              </a:rPr>
              <a:t> RES </a:t>
            </a:r>
            <a:r>
              <a:rPr lang="sl-SI" dirty="0">
                <a:effectLst/>
              </a:rPr>
              <a:t>DA </a:t>
            </a:r>
            <a:endParaRPr lang="sl-SI" dirty="0" smtClean="0">
              <a:effectLst/>
            </a:endParaRPr>
          </a:p>
          <a:p>
            <a:pPr marL="0" indent="0">
              <a:buNone/>
            </a:pPr>
            <a:r>
              <a:rPr lang="sl-SI" dirty="0" smtClean="0">
                <a:effectLst/>
              </a:rPr>
              <a:t>JE </a:t>
            </a:r>
            <a:r>
              <a:rPr lang="sl-SI" dirty="0">
                <a:effectLst/>
              </a:rPr>
              <a:t>ONESNAŽEN, VENDAR JE ŠE ZMERAJ ČUDOVIT. </a:t>
            </a:r>
          </a:p>
          <a:p>
            <a:pPr marL="0" indent="0">
              <a:buNone/>
            </a:pPr>
            <a:endParaRPr lang="sl-SI" dirty="0">
              <a:effectLst/>
            </a:endParaRPr>
          </a:p>
          <a:p>
            <a:r>
              <a:rPr lang="sl-SI" dirty="0">
                <a:effectLst/>
              </a:rPr>
              <a:t>ZAVEDATI SE MORAMO, DA JE NARAVA  NAŠA IN DA JO MORAMO OBVAROVATI PRED IZUMRTJEM. </a:t>
            </a:r>
          </a:p>
          <a:p>
            <a:endParaRPr lang="sl-SI" dirty="0">
              <a:effectLst/>
            </a:endParaRPr>
          </a:p>
          <a:p>
            <a:r>
              <a:rPr lang="sl-SI" dirty="0">
                <a:effectLst/>
              </a:rPr>
              <a:t>V NASPROTNEM PRIMERU NE BO UMRLA SAMO NARAVA, UMRL BO TUDI ČLOVEK, ŽIVALI IN </a:t>
            </a:r>
            <a:r>
              <a:rPr lang="sl-SI" dirty="0" smtClean="0">
                <a:effectLst/>
              </a:rPr>
              <a:t>RASTLINE.</a:t>
            </a:r>
          </a:p>
          <a:p>
            <a:pPr marL="0" indent="0">
              <a:buNone/>
            </a:pPr>
            <a:endParaRPr lang="sl-SI" dirty="0" smtClean="0">
              <a:effectLst/>
            </a:endParaRP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>
              <a:effectLst/>
            </a:endParaRPr>
          </a:p>
          <a:p>
            <a:endParaRPr lang="sl-SI" dirty="0">
              <a:effectLst/>
            </a:endParaRPr>
          </a:p>
          <a:p>
            <a:endParaRPr lang="sl-SI" dirty="0"/>
          </a:p>
        </p:txBody>
      </p:sp>
      <p:pic>
        <p:nvPicPr>
          <p:cNvPr id="2050" name="Picture 2" descr="http://www.jezersko.info/e_files/content/narav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553">
            <a:off x="8043194" y="478375"/>
            <a:ext cx="3654539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75608" y="1006929"/>
            <a:ext cx="9905998" cy="1905000"/>
          </a:xfrm>
        </p:spPr>
        <p:txBody>
          <a:bodyPr/>
          <a:lstStyle/>
          <a:p>
            <a:r>
              <a:rPr lang="sl-SI" b="1" dirty="0" smtClean="0"/>
              <a:t>KAJ JE ZRAK? </a:t>
            </a:r>
            <a:br>
              <a:rPr lang="sl-SI" b="1" dirty="0" smtClean="0"/>
            </a:br>
            <a:r>
              <a:rPr lang="sl-SI" b="1" dirty="0" smtClean="0"/>
              <a:t>Kako je sestavljen?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6306" y="3165864"/>
            <a:ext cx="9905998" cy="323726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l-SI" sz="2400" dirty="0" smtClean="0"/>
              <a:t>ATMOSFERA </a:t>
            </a:r>
            <a:r>
              <a:rPr lang="sl-SI" sz="2400" dirty="0"/>
              <a:t>ALI OZRAČJE. </a:t>
            </a:r>
            <a:endParaRPr lang="sl-SI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l-SI" sz="2400" dirty="0" smtClean="0"/>
              <a:t>ZRAK: </a:t>
            </a:r>
            <a:r>
              <a:rPr lang="sl-SI" sz="2400" dirty="0"/>
              <a:t>BREZ VONJA, OKUSA IN BARVE</a:t>
            </a:r>
            <a:r>
              <a:rPr lang="sl-SI" sz="24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2400" dirty="0"/>
              <a:t>Za življenje najpomembnejša plina sta </a:t>
            </a:r>
            <a:r>
              <a:rPr lang="sl-SI" sz="3200" b="1" dirty="0"/>
              <a:t>kisik </a:t>
            </a:r>
            <a:r>
              <a:rPr lang="sl-SI" sz="3200" dirty="0"/>
              <a:t>in</a:t>
            </a:r>
            <a:r>
              <a:rPr lang="sl-SI" sz="3200" b="1" dirty="0"/>
              <a:t> ogljikov dioksid</a:t>
            </a:r>
            <a:r>
              <a:rPr lang="sl-SI" sz="3200" dirty="0"/>
              <a:t>. </a:t>
            </a:r>
          </a:p>
          <a:p>
            <a:pPr marL="0" indent="0">
              <a:buNone/>
            </a:pPr>
            <a:endParaRPr lang="sl-SI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l-SI" sz="2400" dirty="0" smtClean="0"/>
              <a:t>V </a:t>
            </a:r>
            <a:r>
              <a:rPr lang="sl-SI" sz="2400" dirty="0"/>
              <a:t>njem je:</a:t>
            </a:r>
          </a:p>
          <a:p>
            <a:pPr>
              <a:buFontTx/>
              <a:buChar char="-"/>
            </a:pPr>
            <a:r>
              <a:rPr lang="sl-SI" sz="2400" dirty="0"/>
              <a:t>78 % dušika, </a:t>
            </a:r>
          </a:p>
          <a:p>
            <a:pPr>
              <a:buFontTx/>
              <a:buChar char="-"/>
            </a:pPr>
            <a:r>
              <a:rPr lang="sl-SI" sz="2400" dirty="0"/>
              <a:t>21 % kisika, </a:t>
            </a:r>
          </a:p>
          <a:p>
            <a:pPr>
              <a:buFontTx/>
              <a:buChar char="-"/>
            </a:pPr>
            <a:r>
              <a:rPr lang="sl-SI" sz="2400" dirty="0"/>
              <a:t>1 % je argona in ostalih plinov (ogljikov dioksid, vodni hlapi ...). </a:t>
            </a:r>
          </a:p>
        </p:txBody>
      </p:sp>
      <p:pic>
        <p:nvPicPr>
          <p:cNvPr id="1026" name="Picture 2" descr="http://eucbeniki.sio.si/test/iucbeniki/nit5/1329/zem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2" y="691243"/>
            <a:ext cx="2143125" cy="22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eucbeniki.sio.si/fizika9/201/201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665" y="160821"/>
            <a:ext cx="40290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51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KDAJ PRAVIMO, DA JE ZRAK ONESNAŽEN?</a:t>
            </a:r>
            <a:endParaRPr lang="sl-SI" dirty="0"/>
          </a:p>
        </p:txBody>
      </p:sp>
      <p:pic>
        <p:nvPicPr>
          <p:cNvPr id="3074" name="Picture 2" descr="http://eucbeniki.sio.si/test/iucbeniki/nit5/1383/02_2_5_b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6" y="1999211"/>
            <a:ext cx="4608000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earthuntouched.com/wp-content/uploads/2014/08/car_pol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313513"/>
            <a:ext cx="5112000" cy="334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 rot="21071599">
            <a:off x="2082975" y="2549427"/>
            <a:ext cx="10074145" cy="412893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l-S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Onesnaženo nebo ni več modro. </a:t>
            </a:r>
            <a:endParaRPr lang="sl-SI" sz="32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Postane </a:t>
            </a:r>
            <a:r>
              <a:rPr lang="sl-S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sivo. </a:t>
            </a:r>
            <a:endParaRPr lang="sl-SI" sz="32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Zrak </a:t>
            </a:r>
            <a:r>
              <a:rPr lang="sl-S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 neprijeten vonj, težko dihamo, sili nas na kašelj, oči se solzijo. </a:t>
            </a:r>
            <a:endParaRPr lang="sl-SI" sz="32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Škoduje zdravju vseh živih bitij.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ZASTRUPLJA PODTALNICO, PRST IN RAZJEDA KAMNINE.</a:t>
            </a:r>
          </a:p>
          <a:p>
            <a:pPr>
              <a:buFont typeface="Wingdings" panose="05000000000000000000" pitchFamily="2" charset="2"/>
              <a:buChar char="q"/>
            </a:pPr>
            <a:endParaRPr lang="sl-SI" sz="32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i.huffpost.com/gen/1411793/images/o-AIR-POLLUTION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1599">
            <a:off x="163791" y="596585"/>
            <a:ext cx="4418215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6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7174" y="809658"/>
            <a:ext cx="9905998" cy="52425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l-SI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 ONESNAŽENEM  zraku </a:t>
            </a:r>
            <a:r>
              <a:rPr lang="sl-S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so: </a:t>
            </a:r>
          </a:p>
          <a:p>
            <a:pPr>
              <a:buFontTx/>
              <a:buChar char="-"/>
            </a:pPr>
            <a:r>
              <a:rPr lang="sl-S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DIM,  </a:t>
            </a:r>
          </a:p>
          <a:p>
            <a:pPr>
              <a:buFontTx/>
              <a:buChar char="-"/>
            </a:pPr>
            <a:r>
              <a:rPr lang="sl-S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STRUPENI PLINI </a:t>
            </a:r>
            <a:endParaRPr lang="sl-SI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l-S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PRAŠNI DELCI.</a:t>
            </a:r>
          </a:p>
          <a:p>
            <a:pPr marL="0" indent="0">
              <a:buNone/>
            </a:pPr>
            <a:endParaRPr lang="sl-SI" sz="32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3200" dirty="0"/>
          </a:p>
        </p:txBody>
      </p:sp>
      <p:pic>
        <p:nvPicPr>
          <p:cNvPr id="2050" name="Picture 2" descr="http://www.ac-grenoble.fr/college/privas.ventadour/techno/photo/3eme_affiche_photo/3G1/GR3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263" y="2821338"/>
            <a:ext cx="38025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52202" y="881856"/>
            <a:ext cx="9905998" cy="1905000"/>
          </a:xfrm>
        </p:spPr>
        <p:txBody>
          <a:bodyPr>
            <a:normAutofit/>
          </a:bodyPr>
          <a:lstStyle/>
          <a:p>
            <a:r>
              <a:rPr lang="sl-SI" sz="4000" b="1" dirty="0" smtClean="0"/>
              <a:t>ONESNAŽEVALCI ZRAKA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72636" y="3085010"/>
            <a:ext cx="9905998" cy="31242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l-SI" sz="3600" dirty="0" smtClean="0"/>
              <a:t>VULKANI.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3600" dirty="0" smtClean="0"/>
              <a:t>POŽARI.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3600" dirty="0" smtClean="0"/>
              <a:t>ČLOVEK (INDUSTRIJA, PROMET, TERMOELEKTRARNE, KMETIJSTVO).</a:t>
            </a:r>
            <a:endParaRPr lang="sl-SI" sz="3600" dirty="0"/>
          </a:p>
        </p:txBody>
      </p:sp>
      <p:pic>
        <p:nvPicPr>
          <p:cNvPr id="4098" name="Picture 2" descr="http://eucbeniki.sio.si/test/iucbeniki/nit5/1383/477261665f6f6e65736e61c5be656e6f7374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76" y="742948"/>
            <a:ext cx="1905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1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/>
              <a:t>POSLEDICE ONESNAŽENEGA ZRAKA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KISEL DEŽ</a:t>
            </a:r>
          </a:p>
          <a:p>
            <a:r>
              <a:rPr lang="sl-SI" sz="3200" dirty="0" smtClean="0"/>
              <a:t>TOPLA GREDA</a:t>
            </a:r>
          </a:p>
          <a:p>
            <a:r>
              <a:rPr lang="sl-SI" sz="3200" dirty="0" smtClean="0"/>
              <a:t>OZONSKA LUKNJA</a:t>
            </a:r>
          </a:p>
        </p:txBody>
      </p:sp>
    </p:spTree>
    <p:extLst>
      <p:ext uri="{BB962C8B-B14F-4D97-AF65-F5344CB8AC3E}">
        <p14:creationId xmlns:p14="http://schemas.microsoft.com/office/powerpoint/2010/main" val="8524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44933" y="0"/>
            <a:ext cx="9905998" cy="1905000"/>
          </a:xfrm>
        </p:spPr>
        <p:txBody>
          <a:bodyPr>
            <a:normAutofit/>
          </a:bodyPr>
          <a:lstStyle/>
          <a:p>
            <a:r>
              <a:rPr lang="sl-SI" sz="4000" b="1" dirty="0" smtClean="0"/>
              <a:t>OZONSKA LUKNJA</a:t>
            </a:r>
            <a:endParaRPr lang="sl-SI" sz="4000" b="1" dirty="0"/>
          </a:p>
        </p:txBody>
      </p:sp>
      <p:pic>
        <p:nvPicPr>
          <p:cNvPr id="8194" name="Picture 2" descr="http://www.celsias.com/upload/uploads/admin/Eco_proce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4338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522514" y="3740527"/>
            <a:ext cx="11155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Ozonska plast  </a:t>
            </a:r>
          </a:p>
          <a:p>
            <a:endParaRPr lang="sl-SI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NAHAJA </a:t>
            </a:r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SE PRIBLIŽNO 20 KM NAD </a:t>
            </a:r>
            <a:r>
              <a:rPr lang="sl-SI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ZEMLJO.</a:t>
            </a:r>
          </a:p>
          <a:p>
            <a:r>
              <a:rPr lang="sl-SI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Zadrži </a:t>
            </a:r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do 99 % Sončevih ultravijoličnih žarkov, ki so nevarni za življenje IN POVZROČAJO KOŽNEGA RAKA.</a:t>
            </a:r>
          </a:p>
        </p:txBody>
      </p:sp>
    </p:spTree>
    <p:extLst>
      <p:ext uri="{BB962C8B-B14F-4D97-AF65-F5344CB8AC3E}">
        <p14:creationId xmlns:p14="http://schemas.microsoft.com/office/powerpoint/2010/main" val="7799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9971" y="102734"/>
            <a:ext cx="9905998" cy="71002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Nekateri plini</a:t>
            </a:r>
            <a:r>
              <a:rPr lang="sl-S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(CFC PLINI) so </a:t>
            </a:r>
            <a:r>
              <a:rPr lang="sl-SI" sz="3600" b="1" dirty="0">
                <a:latin typeface="Arial" panose="020B0604020202020204" pitchFamily="34" charset="0"/>
                <a:cs typeface="Arial" panose="020B0604020202020204" pitchFamily="34" charset="0"/>
              </a:rPr>
              <a:t>začeli ozon uničevati in nastala je ozonska </a:t>
            </a:r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luknja.</a:t>
            </a:r>
          </a:p>
          <a:p>
            <a:pPr marL="0" indent="0">
              <a:buNone/>
            </a:pPr>
            <a:endParaRPr lang="sl-SI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ZARADI TEGA JE OGROŽENO NAŠE  ZDRAVJE</a:t>
            </a:r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eucbeniki.sio.si/test/iucbeniki/nit5/1383/ozonska_luk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644" y="106938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armful Effects Of Ozone Layer Depletion How does the ozone lay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644" y="3941036"/>
            <a:ext cx="26280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4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rež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rež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rež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3409</TotalTime>
  <Words>448</Words>
  <Application>Microsoft Office PowerPoint</Application>
  <PresentationFormat>Širokozaslonsko</PresentationFormat>
  <Paragraphs>88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4" baseType="lpstr">
      <vt:lpstr>Aharoni</vt:lpstr>
      <vt:lpstr>Arial</vt:lpstr>
      <vt:lpstr>Arial Black</vt:lpstr>
      <vt:lpstr>Century Gothic</vt:lpstr>
      <vt:lpstr>Wingdings</vt:lpstr>
      <vt:lpstr>Mreža</vt:lpstr>
      <vt:lpstr>ZRAK, ONESNAŽEVANJE ZRAKA  IN   POSLEDICE</vt:lpstr>
      <vt:lpstr>KAJ JE ZRAK?  Kako je sestavljen?</vt:lpstr>
      <vt:lpstr>KDAJ PRAVIMO, DA JE ZRAK ONESNAŽEN?</vt:lpstr>
      <vt:lpstr>PowerPointova predstavitev</vt:lpstr>
      <vt:lpstr>PowerPointova predstavitev</vt:lpstr>
      <vt:lpstr>ONESNAŽEVALCI ZRAKA</vt:lpstr>
      <vt:lpstr>POSLEDICE ONESNAŽENEGA ZRAKA</vt:lpstr>
      <vt:lpstr>OZONSKA LUKNJA</vt:lpstr>
      <vt:lpstr>PowerPointova predstavitev</vt:lpstr>
      <vt:lpstr>TOPLA GREDA</vt:lpstr>
      <vt:lpstr>PowerPointova predstavitev</vt:lpstr>
      <vt:lpstr>PowerPointova predstavitev</vt:lpstr>
      <vt:lpstr>PowerPointova predstavitev</vt:lpstr>
      <vt:lpstr>KISEL DEŽ</vt:lpstr>
      <vt:lpstr>PowerPointova predstavitev</vt:lpstr>
      <vt:lpstr>PowerPointova predstavitev</vt:lpstr>
      <vt:lpstr>UKREPI ZA ZMANJŠEVANJE ONESNAŽENOSTI ZRAKA</vt:lpstr>
      <vt:lpstr>ZAKLJUČEK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ZRAK, ONESNAŽEVANJE ZRAKA  IN POSLEDICE</dc:title>
  <dc:creator>OŠ Pivka</dc:creator>
  <cp:lastModifiedBy>petra.bergoc@gmail.com</cp:lastModifiedBy>
  <cp:revision>35</cp:revision>
  <dcterms:created xsi:type="dcterms:W3CDTF">2015-05-24T15:01:06Z</dcterms:created>
  <dcterms:modified xsi:type="dcterms:W3CDTF">2020-03-17T15:59:04Z</dcterms:modified>
</cp:coreProperties>
</file>