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B37-986C-4BE4-A4A2-476F1452E9C5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4151-F469-4EA4-B062-1DCC7A6BAB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589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B37-986C-4BE4-A4A2-476F1452E9C5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4151-F469-4EA4-B062-1DCC7A6BAB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339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B37-986C-4BE4-A4A2-476F1452E9C5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4151-F469-4EA4-B062-1DCC7A6BAB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B37-986C-4BE4-A4A2-476F1452E9C5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4151-F469-4EA4-B062-1DCC7A6BAB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899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B37-986C-4BE4-A4A2-476F1452E9C5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4151-F469-4EA4-B062-1DCC7A6BAB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708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B37-986C-4BE4-A4A2-476F1452E9C5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4151-F469-4EA4-B062-1DCC7A6BAB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449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B37-986C-4BE4-A4A2-476F1452E9C5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4151-F469-4EA4-B062-1DCC7A6BAB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642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B37-986C-4BE4-A4A2-476F1452E9C5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4151-F469-4EA4-B062-1DCC7A6BAB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1824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B37-986C-4BE4-A4A2-476F1452E9C5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4151-F469-4EA4-B062-1DCC7A6BAB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6758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B37-986C-4BE4-A4A2-476F1452E9C5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4151-F469-4EA4-B062-1DCC7A6BAB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719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B37-986C-4BE4-A4A2-476F1452E9C5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4151-F469-4EA4-B062-1DCC7A6BAB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239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1BB37-986C-4BE4-A4A2-476F1452E9C5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44151-F469-4EA4-B062-1DCC7A6BAB8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046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57lF41OpaD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2. REVOLUCIJA - KROŽENJE</a:t>
            </a:r>
            <a:endParaRPr lang="sl-SI" dirty="0"/>
          </a:p>
        </p:txBody>
      </p:sp>
      <p:pic>
        <p:nvPicPr>
          <p:cNvPr id="4100" name="Picture 4" descr="http://www.o-4os.ce.edus.si/gradiva/geo/gibanje_Zemlje/matm_elementi/rev6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182" y="1796140"/>
            <a:ext cx="5277116" cy="39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9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415"/>
    </mc:Choice>
    <mc:Fallback xmlns="">
      <p:transition spd="slow" advTm="75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1276774"/>
            <a:ext cx="10411098" cy="3567466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Zemlja ima dve polobli: severno in južno.</a:t>
            </a:r>
          </a:p>
          <a:p>
            <a:r>
              <a:rPr lang="sl-SI" dirty="0" smtClean="0"/>
              <a:t>Zemlja kroži okoli Sonca.</a:t>
            </a:r>
          </a:p>
          <a:p>
            <a:r>
              <a:rPr lang="sl-SI" dirty="0" smtClean="0"/>
              <a:t>En krog okoli Sonca naredi v enem letu.</a:t>
            </a:r>
          </a:p>
          <a:p>
            <a:r>
              <a:rPr lang="sl-SI" dirty="0" smtClean="0"/>
              <a:t>Pot, ki jo naredi okoli </a:t>
            </a:r>
            <a:r>
              <a:rPr lang="sl-SI" dirty="0"/>
              <a:t>S</a:t>
            </a:r>
            <a:r>
              <a:rPr lang="sl-SI" dirty="0" smtClean="0"/>
              <a:t>onca, se imenuje </a:t>
            </a:r>
            <a:r>
              <a:rPr lang="sl-SI" b="1" dirty="0" smtClean="0"/>
              <a:t>orbita.</a:t>
            </a:r>
          </a:p>
          <a:p>
            <a:r>
              <a:rPr lang="sl-SI" dirty="0" smtClean="0"/>
              <a:t>Ravnina, po kateri se giblje na tej poti, se imenuje </a:t>
            </a:r>
            <a:r>
              <a:rPr lang="sl-SI" b="1" dirty="0" smtClean="0"/>
              <a:t>ekliptika.</a:t>
            </a:r>
          </a:p>
          <a:p>
            <a:r>
              <a:rPr lang="sl-SI" dirty="0" smtClean="0"/>
              <a:t>Ko je severna polobla nagnjena proti Soncu, je tam </a:t>
            </a:r>
            <a:endParaRPr lang="sl-SI" dirty="0" smtClean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</a:t>
            </a:r>
            <a:r>
              <a:rPr lang="sl-SI" dirty="0" smtClean="0"/>
              <a:t>poletje</a:t>
            </a:r>
            <a:r>
              <a:rPr lang="sl-SI" dirty="0" smtClean="0"/>
              <a:t>.</a:t>
            </a:r>
          </a:p>
          <a:p>
            <a:r>
              <a:rPr lang="sl-SI" dirty="0" smtClean="0"/>
              <a:t>Ko je severna polobla nagnjena proč od Sonca, je tam zima.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9218" name="Picture 2" descr="http://www.o-4os.ce.edus.si/gradiva/geo/gibanje_Zemlje/matm_elementi/6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631" y="128383"/>
            <a:ext cx="3819525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o-4os.ce.edus.si/gradiva/geo/gibanje_Zemlje/matm_elementi/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275" y="3828050"/>
            <a:ext cx="36385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8597945" y="3176421"/>
            <a:ext cx="3161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 severni polobli je poletje.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5943600" y="5755889"/>
            <a:ext cx="2299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 severni polobli je zima.</a:t>
            </a:r>
            <a:endParaRPr lang="sl-SI" dirty="0"/>
          </a:p>
        </p:txBody>
      </p:sp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525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38851">
        <p:cut/>
      </p:transition>
    </mc:Choice>
    <mc:Fallback xmlns="">
      <p:transition advTm="138851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/>
          </p:nvPr>
        </p:nvGraphicFramePr>
        <p:xfrm>
          <a:off x="4045340" y="2969281"/>
          <a:ext cx="5743236" cy="2103120"/>
        </p:xfrm>
        <a:graphic>
          <a:graphicData uri="http://schemas.openxmlformats.org/drawingml/2006/table">
            <a:tbl>
              <a:tblPr/>
              <a:tblGrid>
                <a:gridCol w="1914412">
                  <a:extLst>
                    <a:ext uri="{9D8B030D-6E8A-4147-A177-3AD203B41FA5}">
                      <a16:colId xmlns:a16="http://schemas.microsoft.com/office/drawing/2014/main" val="3272312915"/>
                    </a:ext>
                  </a:extLst>
                </a:gridCol>
                <a:gridCol w="1914412">
                  <a:extLst>
                    <a:ext uri="{9D8B030D-6E8A-4147-A177-3AD203B41FA5}">
                      <a16:colId xmlns:a16="http://schemas.microsoft.com/office/drawing/2014/main" val="1794863618"/>
                    </a:ext>
                  </a:extLst>
                </a:gridCol>
                <a:gridCol w="1914412">
                  <a:extLst>
                    <a:ext uri="{9D8B030D-6E8A-4147-A177-3AD203B41FA5}">
                      <a16:colId xmlns:a16="http://schemas.microsoft.com/office/drawing/2014/main" val="42216159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sl-SI" dirty="0"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sl-SI" dirty="0" smtClean="0"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endParaRPr lang="sl-SI" dirty="0">
                        <a:solidFill>
                          <a:srgbClr val="66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7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</a:rPr>
                        <a:t>severna polobla</a:t>
                      </a:r>
                    </a:p>
                    <a:p>
                      <a:pPr algn="ctr"/>
                      <a:endParaRPr lang="sl-SI" dirty="0">
                        <a:solidFill>
                          <a:srgbClr val="66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7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</a:rPr>
                        <a:t>južna polobla</a:t>
                      </a:r>
                    </a:p>
                    <a:p>
                      <a:endParaRPr lang="sl-SI" dirty="0"/>
                    </a:p>
                  </a:txBody>
                  <a:tcPr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976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l-SI"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</a:rPr>
                        <a:t>pomlad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D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</a:rPr>
                        <a:t>21.3.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D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</a:rPr>
                        <a:t>23.9.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5F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362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l-SI"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</a:rPr>
                        <a:t>poletje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7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</a:rPr>
                        <a:t>21.6.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7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</a:rPr>
                        <a:t>21.12.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7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402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l-SI"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</a:rPr>
                        <a:t>jesen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D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</a:rPr>
                        <a:t>23.9.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D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</a:rPr>
                        <a:t>21.3.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8920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l-SI"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</a:rPr>
                        <a:t>zima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7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</a:rPr>
                        <a:t>21.12.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7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rgbClr val="660000"/>
                          </a:solidFill>
                          <a:effectLst/>
                          <a:latin typeface="Arial" panose="020B0604020202020204" pitchFamily="34" charset="0"/>
                        </a:rPr>
                        <a:t>21.6.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7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540128"/>
                  </a:ext>
                </a:extLst>
              </a:tr>
            </a:tbl>
          </a:graphicData>
        </a:graphic>
      </p:graphicFrame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1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440"/>
    </mc:Choice>
    <mc:Fallback xmlns="">
      <p:transition spd="slow" advTm="73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>
                <a:hlinkClick r:id="rId4"/>
              </a:rPr>
              <a:t>https</a:t>
            </a:r>
            <a:r>
              <a:rPr lang="sl-SI" dirty="0">
                <a:hlinkClick r:id="rId4"/>
              </a:rPr>
              <a:t>://</a:t>
            </a:r>
            <a:r>
              <a:rPr lang="sl-SI" dirty="0" smtClean="0">
                <a:hlinkClick r:id="rId4"/>
              </a:rPr>
              <a:t>www.youtube.com/watch?v=57lF41OpaDE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0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47"/>
    </mc:Choice>
    <mc:Fallback xmlns="">
      <p:transition spd="slow" advTm="85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Spomladansko enakonočje – 21. MAREC – ZAČETEK POMLADI NA SEVERNI POLOBLI</a:t>
            </a:r>
            <a:endParaRPr lang="sl-SI" dirty="0"/>
          </a:p>
        </p:txBody>
      </p:sp>
      <p:pic>
        <p:nvPicPr>
          <p:cNvPr id="7170" name="Picture 2" descr="http://www.o-4os.ce.edus.si/gradiva/geo/gibanje_Zemlje/matm_elementi/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1962" y="2667794"/>
            <a:ext cx="36480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7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92"/>
    </mc:Choice>
    <mc:Fallback xmlns="">
      <p:transition spd="slow" advTm="62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Jesensko enakonočje – 23. SEPTEMBER – ZAČETEK JESENI NA SEVERNI POLOBLI</a:t>
            </a:r>
            <a:endParaRPr lang="sl-SI" dirty="0"/>
          </a:p>
        </p:txBody>
      </p:sp>
      <p:pic>
        <p:nvPicPr>
          <p:cNvPr id="8194" name="Picture 2" descr="http://www.o-4os.ce.edus.si/gradiva/geo/gibanje_Zemlje/matm_elementi/4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1962" y="2663031"/>
            <a:ext cx="36480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69"/>
    </mc:Choice>
    <mc:Fallback xmlns="">
      <p:transition spd="slow" advTm="136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/>
          </p:nvPr>
        </p:nvGraphicFramePr>
        <p:xfrm>
          <a:off x="3480074" y="1371596"/>
          <a:ext cx="5721530" cy="49703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4670">
                  <a:extLst>
                    <a:ext uri="{9D8B030D-6E8A-4147-A177-3AD203B41FA5}">
                      <a16:colId xmlns:a16="http://schemas.microsoft.com/office/drawing/2014/main" val="3490927792"/>
                    </a:ext>
                  </a:extLst>
                </a:gridCol>
                <a:gridCol w="3466860">
                  <a:extLst>
                    <a:ext uri="{9D8B030D-6E8A-4147-A177-3AD203B41FA5}">
                      <a16:colId xmlns:a16="http://schemas.microsoft.com/office/drawing/2014/main" val="562201295"/>
                    </a:ext>
                  </a:extLst>
                </a:gridCol>
              </a:tblGrid>
              <a:tr h="764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MESEC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DOLŽINA DNEVA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vsakega prvega v mesecu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3531414"/>
                  </a:ext>
                </a:extLst>
              </a:tr>
              <a:tr h="329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JANUAR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8 h 42 min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5236707"/>
                  </a:ext>
                </a:extLst>
              </a:tr>
              <a:tr h="329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FEBRUAR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9 h 41 min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6826197"/>
                  </a:ext>
                </a:extLst>
              </a:tr>
              <a:tr h="329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MAREC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</a:rPr>
                        <a:t>11 h 6 min</a:t>
                      </a:r>
                      <a:endParaRPr lang="sl-S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0598348"/>
                  </a:ext>
                </a:extLst>
              </a:tr>
              <a:tr h="329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APRIL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12 h 47 min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4069983"/>
                  </a:ext>
                </a:extLst>
              </a:tr>
              <a:tr h="329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MAJ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14 h 19 min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6104323"/>
                  </a:ext>
                </a:extLst>
              </a:tr>
              <a:tr h="329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JUNIJ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</a:rPr>
                        <a:t>15 h 30 min</a:t>
                      </a:r>
                      <a:endParaRPr lang="sl-S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2373991"/>
                  </a:ext>
                </a:extLst>
              </a:tr>
              <a:tr h="329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JULIJ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15 h 43 min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3286779"/>
                  </a:ext>
                </a:extLst>
              </a:tr>
              <a:tr h="329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AVGUST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14 h 50 min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5744862"/>
                  </a:ext>
                </a:extLst>
              </a:tr>
              <a:tr h="329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SEPTEMBER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</a:rPr>
                        <a:t>13 h 19 min</a:t>
                      </a:r>
                      <a:endParaRPr lang="sl-S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4882758"/>
                  </a:ext>
                </a:extLst>
              </a:tr>
              <a:tr h="329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OKTOBER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11 h 43 min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8780598"/>
                  </a:ext>
                </a:extLst>
              </a:tr>
              <a:tr h="329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NOVEMBER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10 h 7 min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2788487"/>
                  </a:ext>
                </a:extLst>
              </a:tr>
              <a:tr h="329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DECEMBER</a:t>
                      </a:r>
                      <a:endParaRPr lang="sl-SI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effectLst/>
                        </a:rPr>
                        <a:t>8 h 55 min</a:t>
                      </a:r>
                      <a:endParaRPr lang="sl-S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3270735"/>
                  </a:ext>
                </a:extLst>
              </a:tr>
            </a:tbl>
          </a:graphicData>
        </a:graphic>
      </p:graphicFrame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81"/>
    </mc:Choice>
    <mc:Fallback xmlns="">
      <p:transition spd="slow" advTm="58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2|4.4|8.6|4.8|10.6|20.6|42.3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Širokozaslonsko</PresentationFormat>
  <Paragraphs>57</Paragraphs>
  <Slides>7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Officeova tema</vt:lpstr>
      <vt:lpstr>2. REVOLUCIJA - KROŽENJE</vt:lpstr>
      <vt:lpstr>2</vt:lpstr>
      <vt:lpstr>PowerPointova predstavitev</vt:lpstr>
      <vt:lpstr>PowerPointova predstavitev</vt:lpstr>
      <vt:lpstr>Spomladansko enakonočje – 21. MAREC – ZAČETEK POMLADI NA SEVERNI POLOBLI</vt:lpstr>
      <vt:lpstr>Jesensko enakonočje – 23. SEPTEMBER – ZAČETEK JESENI NA SEVERNI POLOBLI</vt:lpstr>
      <vt:lpstr>PowerPointova predstavitev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REVOLUCIJA - KROŽENJE</dc:title>
  <dc:creator>petra.bergoc@gmail.com</dc:creator>
  <cp:lastModifiedBy>petra.bergoc@gmail.com</cp:lastModifiedBy>
  <cp:revision>2</cp:revision>
  <dcterms:created xsi:type="dcterms:W3CDTF">2020-03-25T20:56:42Z</dcterms:created>
  <dcterms:modified xsi:type="dcterms:W3CDTF">2020-03-25T22:08:53Z</dcterms:modified>
</cp:coreProperties>
</file>