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88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69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3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33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842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56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82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0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40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64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310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7CED-9318-4403-9778-4E4DB6BAC6D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D866-9467-44E8-B5E3-8EAE5B05B3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7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REŠITVE NALOG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1"/>
    </mc:Choice>
    <mc:Fallback>
      <p:transition spd="slow" advTm="2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lvl="0" indent="0">
                  <a:buNone/>
                </a:pPr>
                <a:r>
                  <a:rPr lang="sl-SI" dirty="0" smtClean="0"/>
                  <a:t>Iva je med počitnicami zaslužila 500 evrov.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dirty="0"/>
                  <a:t> denarja je namenila nakupu skiroja. Koliko denarja ji je ostalo? Koliko </a:t>
                </a:r>
                <a:r>
                  <a:rPr lang="sl-SI" dirty="0" smtClean="0"/>
                  <a:t>desetin</a:t>
                </a:r>
                <a:r>
                  <a:rPr lang="sl-SI" dirty="0" smtClean="0"/>
                  <a:t> </a:t>
                </a:r>
                <a:r>
                  <a:rPr lang="sl-SI" dirty="0"/>
                  <a:t>je to?</a:t>
                </a:r>
              </a:p>
              <a:p>
                <a:pPr marL="0" indent="0">
                  <a:buNone/>
                </a:pPr>
                <a:r>
                  <a:rPr lang="sl-SI" dirty="0"/>
                  <a:t> </a:t>
                </a:r>
              </a:p>
              <a:p>
                <a:r>
                  <a:rPr lang="sl-SI" dirty="0"/>
                  <a:t>Račun</a:t>
                </a:r>
                <a:r>
                  <a:rPr lang="sl-SI" dirty="0" smtClean="0"/>
                  <a:t>: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sl-SI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sl-SI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l-SI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l-SI" sz="4000" dirty="0" smtClean="0"/>
              </a:p>
              <a:p>
                <a:pPr marL="0" indent="0">
                  <a:buNone/>
                </a:pPr>
                <a:endParaRPr lang="sl-SI" sz="4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3600" dirty="0" smtClean="0"/>
                  <a:t> od 500 = (500:10) • 3 = 50 • 3 = 150</a:t>
                </a:r>
              </a:p>
              <a:p>
                <a:pPr marL="0" indent="0">
                  <a:buNone/>
                </a:pPr>
                <a:endParaRPr lang="sl-SI" sz="3600" dirty="0"/>
              </a:p>
              <a:p>
                <a:pPr marL="0" indent="0">
                  <a:buNone/>
                </a:pPr>
                <a:r>
                  <a:rPr lang="sl-SI" sz="3600" dirty="0" smtClean="0"/>
                  <a:t>500 – 150 = 350</a:t>
                </a:r>
                <a:endParaRPr lang="sl-SI" sz="3600" dirty="0"/>
              </a:p>
              <a:p>
                <a:pPr marL="0" indent="0">
                  <a:buNone/>
                </a:pPr>
                <a:r>
                  <a:rPr lang="sl-SI" dirty="0"/>
                  <a:t> </a:t>
                </a:r>
              </a:p>
              <a:p>
                <a:r>
                  <a:rPr lang="sl-SI" dirty="0"/>
                  <a:t>Odgovor</a:t>
                </a:r>
                <a:r>
                  <a:rPr lang="sl-SI" dirty="0" smtClean="0"/>
                  <a:t>: </a:t>
                </a:r>
                <a:r>
                  <a:rPr lang="sl-SI" sz="3400" b="1" dirty="0" smtClean="0"/>
                  <a:t>Ostalo ji je 350 evrov. To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sl-SI" sz="3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sl-SI" sz="3400" b="1" dirty="0" smtClean="0"/>
                  <a:t>.</a:t>
                </a:r>
                <a:endParaRPr lang="sl-SI" sz="3400" b="1" dirty="0"/>
              </a:p>
              <a:p>
                <a:pPr marL="0" indent="0">
                  <a:buNone/>
                </a:pPr>
                <a:r>
                  <a:rPr lang="sl-SI" dirty="0"/>
                  <a:t> </a:t>
                </a:r>
              </a:p>
              <a:p>
                <a:endParaRPr lang="sl-SI" dirty="0"/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70" t="-14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51"/>
    </mc:Choice>
    <mc:Fallback>
      <p:transition spd="slow" advTm="98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5808"/>
                <a:ext cx="10312574" cy="9144708"/>
              </a:xfrm>
            </p:spPr>
            <p:txBody>
              <a:bodyPr/>
              <a:lstStyle/>
              <a:p>
                <a:r>
                  <a:rPr lang="sl-SI" dirty="0" smtClean="0"/>
                  <a:t>Kolesar je prevozil ¼ poti. Do polovice poti mu je ostalo še 3 km. Koliko kilometrov je dolga njegova pot? Premisli! Kaj bomo tu računali? Celoto ali del celote? Pomagaj si skico poti.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r>
                  <a:rPr lang="sl-SI" dirty="0" smtClean="0"/>
                  <a:t>Račun: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sl-SI" dirty="0" smtClean="0"/>
                  <a:t> od </a:t>
                </a:r>
                <a:r>
                  <a:rPr lang="sl-SI" b="1" u="sng" dirty="0" smtClean="0">
                    <a:solidFill>
                      <a:srgbClr val="FF0000"/>
                    </a:solidFill>
                  </a:rPr>
                  <a:t>12</a:t>
                </a:r>
                <a:r>
                  <a:rPr lang="sl-SI" dirty="0" smtClean="0"/>
                  <a:t> = 3 km, ker je 4 • 3 = 12</a:t>
                </a:r>
                <a:endParaRPr lang="sl-SI" dirty="0"/>
              </a:p>
              <a:p>
                <a:pPr marL="0" indent="0">
                  <a:buNone/>
                </a:pPr>
                <a:endParaRPr lang="sl-SI" dirty="0" smtClean="0"/>
              </a:p>
              <a:p>
                <a:pPr marL="0" indent="0">
                  <a:buNone/>
                </a:pPr>
                <a:r>
                  <a:rPr lang="sl-SI" dirty="0" smtClean="0"/>
                  <a:t>Odgovor: </a:t>
                </a:r>
                <a:r>
                  <a:rPr lang="sl-SI" b="1" dirty="0" smtClean="0"/>
                  <a:t>Njegova pot je dolga 12 km</a:t>
                </a:r>
                <a:r>
                  <a:rPr lang="sl-SI" dirty="0" smtClean="0"/>
                  <a:t>. (računali smo celo pot – torej celoto)</a:t>
                </a:r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5808"/>
                <a:ext cx="10312574" cy="9144708"/>
              </a:xfrm>
              <a:blipFill>
                <a:blip r:embed="rId4"/>
                <a:stretch>
                  <a:fillRect l="-1242" t="-11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Raven povezovalnik 21"/>
          <p:cNvCxnSpPr/>
          <p:nvPr/>
        </p:nvCxnSpPr>
        <p:spPr>
          <a:xfrm>
            <a:off x="1860123" y="3049453"/>
            <a:ext cx="4235877" cy="10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Navzgor ukrivljena puščica 22"/>
          <p:cNvSpPr/>
          <p:nvPr/>
        </p:nvSpPr>
        <p:spPr>
          <a:xfrm>
            <a:off x="1925819" y="3139775"/>
            <a:ext cx="1027521" cy="300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-169818"/>
            <a:ext cx="11956608" cy="96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85800" y="287382"/>
            <a:ext cx="11956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cxnSp>
        <p:nvCxnSpPr>
          <p:cNvPr id="31" name="Raven povezovalnik 30"/>
          <p:cNvCxnSpPr/>
          <p:nvPr/>
        </p:nvCxnSpPr>
        <p:spPr>
          <a:xfrm>
            <a:off x="6096000" y="2939143"/>
            <a:ext cx="0" cy="22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>
            <a:off x="1860123" y="2917707"/>
            <a:ext cx="0" cy="22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/>
          <p:cNvCxnSpPr/>
          <p:nvPr/>
        </p:nvCxnSpPr>
        <p:spPr>
          <a:xfrm>
            <a:off x="3969352" y="2938419"/>
            <a:ext cx="0" cy="22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/>
          <p:cNvCxnSpPr/>
          <p:nvPr/>
        </p:nvCxnSpPr>
        <p:spPr>
          <a:xfrm>
            <a:off x="5072743" y="2948911"/>
            <a:ext cx="0" cy="22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/>
          <p:cNvCxnSpPr/>
          <p:nvPr/>
        </p:nvCxnSpPr>
        <p:spPr>
          <a:xfrm>
            <a:off x="2953340" y="2917707"/>
            <a:ext cx="0" cy="22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41"/>
    </mc:Choice>
    <mc:Fallback>
      <p:transition spd="slow" advTm="101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sl-SI" b="1" dirty="0" smtClean="0"/>
                  <a:t>Izračunaj del celote.</a:t>
                </a:r>
                <a:endParaRPr lang="sl-SI" dirty="0"/>
              </a:p>
              <a:p>
                <a:endParaRPr lang="sl-SI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 od 12 </a:t>
                </a:r>
                <a:r>
                  <a:rPr lang="sl-SI" dirty="0" smtClean="0"/>
                  <a:t>= </a:t>
                </a:r>
                <a:r>
                  <a:rPr lang="sl-SI" dirty="0" smtClean="0">
                    <a:solidFill>
                      <a:srgbClr val="FF0000"/>
                    </a:solidFill>
                  </a:rPr>
                  <a:t>3</a:t>
                </a:r>
                <a:r>
                  <a:rPr lang="sl-SI" dirty="0" smtClean="0"/>
                  <a:t>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dirty="0"/>
                  <a:t> od 12 </a:t>
                </a:r>
                <a:r>
                  <a:rPr lang="sl-SI" dirty="0" smtClean="0"/>
                  <a:t>= (12 : 3) • 2 = 4 • 2 = </a:t>
                </a:r>
                <a:r>
                  <a:rPr lang="sl-SI" dirty="0" smtClean="0">
                    <a:solidFill>
                      <a:srgbClr val="FF0000"/>
                    </a:solidFill>
                  </a:rPr>
                  <a:t>8</a:t>
                </a:r>
                <a:endParaRPr lang="sl-SI" dirty="0">
                  <a:solidFill>
                    <a:srgbClr val="FF0000"/>
                  </a:solidFill>
                </a:endParaRPr>
              </a:p>
              <a:p>
                <a:endParaRPr lang="sl-SI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dirty="0"/>
                  <a:t> od 48 = </a:t>
                </a:r>
                <a:r>
                  <a:rPr lang="sl-SI" dirty="0" smtClean="0"/>
                  <a:t>(48 : 6) •  4 = 8 • 4 = </a:t>
                </a:r>
                <a:r>
                  <a:rPr lang="sl-SI" dirty="0" smtClean="0">
                    <a:solidFill>
                      <a:srgbClr val="FF0000"/>
                    </a:solidFill>
                  </a:rPr>
                  <a:t>32</a:t>
                </a:r>
                <a:r>
                  <a:rPr lang="sl-SI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dirty="0"/>
                  <a:t> od 24 </a:t>
                </a:r>
                <a:r>
                  <a:rPr lang="sl-SI" dirty="0" smtClean="0"/>
                  <a:t>= 24 : 8 • 4 = 3 • 4 = </a:t>
                </a:r>
                <a:r>
                  <a:rPr lang="sl-SI" dirty="0" smtClean="0">
                    <a:solidFill>
                      <a:srgbClr val="FF0000"/>
                    </a:solidFill>
                  </a:rPr>
                  <a:t>12</a:t>
                </a:r>
                <a:endParaRPr lang="sl-SI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sl-SI" dirty="0"/>
                  <a:t>	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43"/>
    </mc:Choice>
    <mc:Fallback>
      <p:transition spd="slow" advTm="53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sl-SI" b="1" dirty="0"/>
                  <a:t>Izračunaj celoto.</a:t>
                </a:r>
                <a:endParaRPr lang="sl-SI" dirty="0"/>
              </a:p>
              <a:p>
                <a:pPr marL="0" indent="0">
                  <a:buNone/>
                </a:pPr>
                <a:r>
                  <a:rPr lang="sl-SI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dirty="0"/>
                  <a:t> od </a:t>
                </a:r>
                <a:r>
                  <a:rPr lang="sl-SI" b="1" u="sng" dirty="0" smtClean="0">
                    <a:solidFill>
                      <a:srgbClr val="FF0000"/>
                    </a:solidFill>
                  </a:rPr>
                  <a:t>64</a:t>
                </a:r>
                <a:r>
                  <a:rPr lang="sl-SI" dirty="0" smtClean="0"/>
                  <a:t> </a:t>
                </a:r>
                <a:r>
                  <a:rPr lang="sl-SI" dirty="0"/>
                  <a:t>= 8  </a:t>
                </a:r>
                <a:r>
                  <a:rPr lang="sl-SI" dirty="0" smtClean="0"/>
                  <a:t>(8 • 8  = 64)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dirty="0"/>
                  <a:t> od </a:t>
                </a:r>
                <a:r>
                  <a:rPr lang="sl-SI" b="1" u="sng" dirty="0" smtClean="0">
                    <a:solidFill>
                      <a:srgbClr val="FF0000"/>
                    </a:solidFill>
                  </a:rPr>
                  <a:t>48</a:t>
                </a:r>
                <a:r>
                  <a:rPr lang="sl-SI" dirty="0" smtClean="0"/>
                  <a:t>  </a:t>
                </a:r>
                <a:r>
                  <a:rPr lang="sl-SI" dirty="0"/>
                  <a:t>= </a:t>
                </a:r>
                <a:r>
                  <a:rPr lang="sl-SI" dirty="0" smtClean="0"/>
                  <a:t>18 (18:3 •8 = 48)</a:t>
                </a:r>
                <a:endParaRPr lang="sl-SI" dirty="0"/>
              </a:p>
              <a:p>
                <a:pPr marL="0" indent="0">
                  <a:buNone/>
                </a:pPr>
                <a:r>
                  <a:rPr lang="sl-SI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 od </a:t>
                </a:r>
                <a:r>
                  <a:rPr lang="sl-SI" b="1" u="sng" dirty="0" smtClean="0">
                    <a:solidFill>
                      <a:srgbClr val="FF0000"/>
                    </a:solidFill>
                  </a:rPr>
                  <a:t>12</a:t>
                </a:r>
                <a:r>
                  <a:rPr lang="sl-SI" dirty="0" smtClean="0"/>
                  <a:t> </a:t>
                </a:r>
                <a:r>
                  <a:rPr lang="sl-SI" dirty="0"/>
                  <a:t>= 9    </a:t>
                </a:r>
                <a:r>
                  <a:rPr lang="sl-SI" dirty="0" smtClean="0"/>
                  <a:t>(9:3 • 4 = 12)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dirty="0"/>
                  <a:t> od </a:t>
                </a:r>
                <a:r>
                  <a:rPr lang="sl-SI" b="1" u="sng" dirty="0" smtClean="0">
                    <a:solidFill>
                      <a:srgbClr val="FF0000"/>
                    </a:solidFill>
                  </a:rPr>
                  <a:t>15</a:t>
                </a:r>
                <a:r>
                  <a:rPr lang="sl-SI" dirty="0" smtClean="0"/>
                  <a:t> </a:t>
                </a:r>
                <a:r>
                  <a:rPr lang="sl-SI" dirty="0"/>
                  <a:t>= </a:t>
                </a:r>
                <a:r>
                  <a:rPr lang="sl-SI" dirty="0" smtClean="0"/>
                  <a:t>6  (6:2 •5 = 15)</a:t>
                </a:r>
                <a:endParaRPr lang="sl-SI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42"/>
    </mc:Choice>
    <mc:Fallback>
      <p:transition spd="slow" advTm="66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335</Words>
  <Application>Microsoft Office PowerPoint</Application>
  <PresentationFormat>Širokozaslonsko</PresentationFormat>
  <Paragraphs>27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Officeova tema</vt:lpstr>
      <vt:lpstr>REŠITVE NALOG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petra.bergoc@gmail.com</dc:creator>
  <cp:lastModifiedBy>petra.bergoc@gmail.com</cp:lastModifiedBy>
  <cp:revision>5</cp:revision>
  <dcterms:created xsi:type="dcterms:W3CDTF">2020-03-30T16:51:36Z</dcterms:created>
  <dcterms:modified xsi:type="dcterms:W3CDTF">2020-03-30T18:39:00Z</dcterms:modified>
</cp:coreProperties>
</file>