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70" r:id="rId14"/>
    <p:sldId id="266" r:id="rId15"/>
    <p:sldId id="272" r:id="rId16"/>
    <p:sldId id="26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kemija1/496/index2.html" TargetMode="External"/><Relationship Id="rId2" Type="http://schemas.openxmlformats.org/officeDocument/2006/relationships/hyperlink" Target="https://www.youtube.com/watch?v=UmBPZxreYr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VAŠA NALOGA JE, DA </a:t>
            </a:r>
            <a:r>
              <a:rPr lang="sl-SI" b="1" dirty="0" smtClean="0">
                <a:solidFill>
                  <a:srgbClr val="FF0000"/>
                </a:solidFill>
              </a:rPr>
              <a:t>PREPIŠETE</a:t>
            </a:r>
            <a:r>
              <a:rPr lang="sl-SI" dirty="0" smtClean="0"/>
              <a:t> PP-je IN NAREDITE VAJE, KI SO NA PP. </a:t>
            </a:r>
          </a:p>
          <a:p>
            <a:pPr marL="0" indent="0">
              <a:buNone/>
            </a:pPr>
            <a:r>
              <a:rPr lang="sl-SI" dirty="0" smtClean="0"/>
              <a:t>9A JE PREPISAL PP DO GORENJA ALKOHOLOV, TAKO DA NADALJUJETE OD TAM, NATO PA PREPIŠITE ŠE MAŠČOBE V ZVEZEK IN REŠITE DL – </a:t>
            </a:r>
            <a:r>
              <a:rPr lang="sl-SI" b="1" dirty="0" smtClean="0"/>
              <a:t>ZGRADBA IN LASTNOSTI MAŠČOB</a:t>
            </a:r>
            <a:r>
              <a:rPr lang="sl-SI" dirty="0" smtClean="0"/>
              <a:t> (PRILEPITE LIST V ZVEZEK).</a:t>
            </a:r>
          </a:p>
          <a:p>
            <a:pPr marL="0" indent="0">
              <a:buNone/>
            </a:pPr>
            <a:r>
              <a:rPr lang="sl-SI" dirty="0" smtClean="0"/>
              <a:t>TISTI, KI LISTA NISTE DOBILI, VAM GA PRIPENJAM ZRAVEN. ČE IMATE MOŽNOST GA SKOPIRAJTE. SICER LAHKO TUDI PREPIŠETE.</a:t>
            </a:r>
          </a:p>
          <a:p>
            <a:pPr marL="0" indent="0">
              <a:buNone/>
            </a:pPr>
            <a:r>
              <a:rPr lang="sl-SI" dirty="0" smtClean="0"/>
              <a:t>OSTALA DVA LISTA – SPOZNAJMO MAŠČOBE IN SPOZNAJMO MILA PUSTITE ZA NASLEDNJI TEDEN.</a:t>
            </a:r>
          </a:p>
          <a:p>
            <a:pPr marL="0" indent="0">
              <a:buNone/>
            </a:pPr>
            <a:r>
              <a:rPr lang="sl-SI" dirty="0" smtClean="0"/>
              <a:t>9B PREPIŠETE IN NAREDITE VAJE LE TEGA PP. MAŠČOBE PRIDEJO NASLEDNJI TEDEN.</a:t>
            </a:r>
          </a:p>
          <a:p>
            <a:pPr marL="0" indent="0">
              <a:buNone/>
            </a:pPr>
            <a:r>
              <a:rPr lang="sl-SI" dirty="0" smtClean="0"/>
              <a:t>OSTANITE ZDRAVI IN MALO MANJ IGRIC OB NEREALNIH URAH. :D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552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5. GORENJE ALKOHOLOV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 popolnem gorenju alkoholi reagirajo s kisikom. Nastaneta ogljikov dioksid in voda. Reakcija je eksotermna.</a:t>
            </a:r>
          </a:p>
          <a:p>
            <a:r>
              <a:rPr lang="sl-SI" dirty="0" smtClean="0"/>
              <a:t>Etanol uporabljamo za flambiranje – prižgemo hrano s pomočjo žgane alkoholne pijače.</a:t>
            </a:r>
          </a:p>
          <a:p>
            <a:r>
              <a:rPr lang="sl-SI" dirty="0" smtClean="0"/>
              <a:t>Napiši enačbe kemijskih reakcij in jih uredi:</a:t>
            </a:r>
          </a:p>
          <a:p>
            <a:r>
              <a:rPr lang="sl-SI" dirty="0" smtClean="0"/>
              <a:t>Primer: </a:t>
            </a:r>
            <a:r>
              <a:rPr lang="sl-SI" b="1" u="sng" dirty="0" smtClean="0"/>
              <a:t>Popolno</a:t>
            </a:r>
            <a:r>
              <a:rPr lang="sl-SI" dirty="0" smtClean="0"/>
              <a:t> gorenje metanola: </a:t>
            </a:r>
            <a:r>
              <a:rPr lang="sl-SI" b="1" dirty="0" smtClean="0"/>
              <a:t>2CH</a:t>
            </a:r>
            <a:r>
              <a:rPr lang="sl-SI" b="1" baseline="-25000" dirty="0" smtClean="0"/>
              <a:t>3</a:t>
            </a:r>
            <a:r>
              <a:rPr lang="sl-SI" b="1" dirty="0" smtClean="0"/>
              <a:t>OH + 3O</a:t>
            </a:r>
            <a:r>
              <a:rPr lang="sl-SI" b="1" baseline="-25000" dirty="0" smtClean="0"/>
              <a:t>2</a:t>
            </a:r>
            <a:r>
              <a:rPr lang="sl-SI" b="1" dirty="0" smtClean="0"/>
              <a:t> </a:t>
            </a:r>
            <a:r>
              <a:rPr lang="sl-SI" b="1" dirty="0" smtClean="0">
                <a:sym typeface="Wingdings" panose="05000000000000000000" pitchFamily="2" charset="2"/>
              </a:rPr>
              <a:t> 2CO</a:t>
            </a:r>
            <a:r>
              <a:rPr lang="sl-SI" b="1" baseline="-25000" dirty="0" smtClean="0">
                <a:sym typeface="Wingdings" panose="05000000000000000000" pitchFamily="2" charset="2"/>
              </a:rPr>
              <a:t>2</a:t>
            </a:r>
            <a:r>
              <a:rPr lang="sl-SI" b="1" dirty="0" smtClean="0">
                <a:sym typeface="Wingdings" panose="05000000000000000000" pitchFamily="2" charset="2"/>
              </a:rPr>
              <a:t> + 4H</a:t>
            </a:r>
            <a:r>
              <a:rPr lang="sl-SI" b="1" baseline="-25000" dirty="0" smtClean="0">
                <a:sym typeface="Wingdings" panose="05000000000000000000" pitchFamily="2" charset="2"/>
              </a:rPr>
              <a:t>2</a:t>
            </a:r>
            <a:r>
              <a:rPr lang="sl-SI" b="1" dirty="0" smtClean="0">
                <a:sym typeface="Wingdings" panose="05000000000000000000" pitchFamily="2" charset="2"/>
              </a:rPr>
              <a:t>O</a:t>
            </a:r>
            <a:endParaRPr lang="sl-SI" b="1" dirty="0" smtClean="0"/>
          </a:p>
          <a:p>
            <a:pPr marL="457200" indent="-457200">
              <a:buAutoNum type="alphaLcParenR"/>
            </a:pPr>
            <a:r>
              <a:rPr lang="sl-SI" dirty="0" smtClean="0"/>
              <a:t>Etanol + kisik 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</a:p>
          <a:p>
            <a:pPr marL="457200" indent="-457200">
              <a:buAutoNum type="alphaLcParenR"/>
            </a:pPr>
            <a:r>
              <a:rPr lang="sl-SI" dirty="0" smtClean="0">
                <a:sym typeface="Wingdings" panose="05000000000000000000" pitchFamily="2" charset="2"/>
              </a:rPr>
              <a:t>Propan-1-ol + kisik </a:t>
            </a:r>
          </a:p>
          <a:p>
            <a:pPr marL="457200" indent="-457200">
              <a:buAutoNum type="alphaLcParenR"/>
            </a:pPr>
            <a:r>
              <a:rPr lang="sl-SI" dirty="0" smtClean="0">
                <a:sym typeface="Wingdings" panose="05000000000000000000" pitchFamily="2" charset="2"/>
              </a:rPr>
              <a:t>Butan-1-ol + kisik 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29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sl-SI" dirty="0" smtClean="0"/>
              <a:t>ETANOL CH</a:t>
            </a:r>
            <a:r>
              <a:rPr lang="sl-SI" baseline="-25000" dirty="0" smtClean="0"/>
              <a:t>3</a:t>
            </a:r>
            <a:r>
              <a:rPr lang="sl-SI" dirty="0" smtClean="0"/>
              <a:t>CH</a:t>
            </a:r>
            <a:r>
              <a:rPr lang="sl-SI" baseline="-25000" dirty="0" smtClean="0"/>
              <a:t>2</a:t>
            </a:r>
            <a:r>
              <a:rPr lang="sl-SI" dirty="0" smtClean="0"/>
              <a:t>OH LAHKO ZAPIŠEMO TUDI: C</a:t>
            </a:r>
            <a:r>
              <a:rPr lang="sl-SI" baseline="-25000" dirty="0" smtClean="0"/>
              <a:t>2</a:t>
            </a:r>
            <a:r>
              <a:rPr lang="sl-SI" dirty="0" smtClean="0"/>
              <a:t>H</a:t>
            </a:r>
            <a:r>
              <a:rPr lang="sl-SI" baseline="-25000" dirty="0" smtClean="0"/>
              <a:t>6</a:t>
            </a:r>
            <a:r>
              <a:rPr lang="sl-SI" dirty="0" smtClean="0"/>
              <a:t>O, ZARADI LAŽJEGA UREJANJA IN TAKO VSE ALKOHOLE.</a:t>
            </a:r>
          </a:p>
          <a:p>
            <a:pPr marL="0" indent="0">
              <a:buNone/>
            </a:pPr>
            <a:r>
              <a:rPr lang="sl-SI" b="1" dirty="0" smtClean="0"/>
              <a:t>C</a:t>
            </a:r>
            <a:r>
              <a:rPr lang="sl-SI" b="1" baseline="-25000" dirty="0" smtClean="0"/>
              <a:t>2</a:t>
            </a:r>
            <a:r>
              <a:rPr lang="sl-SI" b="1" dirty="0" smtClean="0"/>
              <a:t>H</a:t>
            </a:r>
            <a:r>
              <a:rPr lang="sl-SI" b="1" baseline="-25000" dirty="0" smtClean="0"/>
              <a:t>6</a:t>
            </a:r>
            <a:r>
              <a:rPr lang="sl-SI" b="1" dirty="0" smtClean="0"/>
              <a:t>O + 3 O</a:t>
            </a:r>
            <a:r>
              <a:rPr lang="sl-SI" b="1" baseline="-25000" dirty="0" smtClean="0"/>
              <a:t>2</a:t>
            </a:r>
            <a:r>
              <a:rPr lang="sl-SI" b="1" dirty="0" smtClean="0"/>
              <a:t> </a:t>
            </a:r>
            <a:r>
              <a:rPr lang="sl-SI" b="1" dirty="0" smtClean="0">
                <a:sym typeface="Wingdings" panose="05000000000000000000" pitchFamily="2" charset="2"/>
              </a:rPr>
              <a:t> 2 CO</a:t>
            </a:r>
            <a:r>
              <a:rPr lang="sl-SI" b="1" baseline="-25000" dirty="0" smtClean="0">
                <a:sym typeface="Wingdings" panose="05000000000000000000" pitchFamily="2" charset="2"/>
              </a:rPr>
              <a:t>2</a:t>
            </a:r>
            <a:r>
              <a:rPr lang="sl-SI" b="1" dirty="0" smtClean="0">
                <a:sym typeface="Wingdings" panose="05000000000000000000" pitchFamily="2" charset="2"/>
              </a:rPr>
              <a:t> + 3 H</a:t>
            </a:r>
            <a:r>
              <a:rPr lang="sl-SI" b="1" baseline="-25000" dirty="0" smtClean="0">
                <a:sym typeface="Wingdings" panose="05000000000000000000" pitchFamily="2" charset="2"/>
              </a:rPr>
              <a:t>2</a:t>
            </a:r>
            <a:r>
              <a:rPr lang="sl-SI" b="1" dirty="0" smtClean="0">
                <a:sym typeface="Wingdings" panose="05000000000000000000" pitchFamily="2" charset="2"/>
              </a:rPr>
              <a:t>O</a:t>
            </a: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B) PROPAN-1-OL CH</a:t>
            </a:r>
            <a:r>
              <a:rPr lang="sl-SI" baseline="-25000" dirty="0" smtClean="0">
                <a:sym typeface="Wingdings" panose="05000000000000000000" pitchFamily="2" charset="2"/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CH</a:t>
            </a:r>
            <a:r>
              <a:rPr lang="sl-SI" baseline="-25000" dirty="0" smtClean="0"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CH</a:t>
            </a:r>
            <a:r>
              <a:rPr lang="sl-SI" baseline="-25000" dirty="0" smtClean="0"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OH LAHKO ZAPIŠEMO: C</a:t>
            </a:r>
            <a:r>
              <a:rPr lang="sl-SI" baseline="-25000" dirty="0" smtClean="0">
                <a:sym typeface="Wingdings" panose="05000000000000000000" pitchFamily="2" charset="2"/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H</a:t>
            </a:r>
            <a:r>
              <a:rPr lang="sl-SI" baseline="-25000" dirty="0" smtClean="0">
                <a:sym typeface="Wingdings" panose="05000000000000000000" pitchFamily="2" charset="2"/>
              </a:rPr>
              <a:t>8</a:t>
            </a:r>
            <a:r>
              <a:rPr lang="sl-SI" dirty="0" smtClean="0">
                <a:sym typeface="Wingdings" panose="05000000000000000000" pitchFamily="2" charset="2"/>
              </a:rPr>
              <a:t>O</a:t>
            </a:r>
          </a:p>
          <a:p>
            <a:pPr marL="0" indent="0">
              <a:buNone/>
            </a:pPr>
            <a:r>
              <a:rPr lang="sl-SI" b="1" dirty="0" smtClean="0">
                <a:sym typeface="Wingdings" panose="05000000000000000000" pitchFamily="2" charset="2"/>
              </a:rPr>
              <a:t>2 C</a:t>
            </a:r>
            <a:r>
              <a:rPr lang="sl-SI" b="1" baseline="-25000" dirty="0" smtClean="0">
                <a:sym typeface="Wingdings" panose="05000000000000000000" pitchFamily="2" charset="2"/>
              </a:rPr>
              <a:t>3</a:t>
            </a:r>
            <a:r>
              <a:rPr lang="sl-SI" b="1" dirty="0" smtClean="0">
                <a:sym typeface="Wingdings" panose="05000000000000000000" pitchFamily="2" charset="2"/>
              </a:rPr>
              <a:t>H</a:t>
            </a:r>
            <a:r>
              <a:rPr lang="sl-SI" b="1" baseline="-25000" dirty="0" smtClean="0">
                <a:sym typeface="Wingdings" panose="05000000000000000000" pitchFamily="2" charset="2"/>
              </a:rPr>
              <a:t>8</a:t>
            </a:r>
            <a:r>
              <a:rPr lang="sl-SI" b="1" dirty="0" smtClean="0">
                <a:sym typeface="Wingdings" panose="05000000000000000000" pitchFamily="2" charset="2"/>
              </a:rPr>
              <a:t>O </a:t>
            </a:r>
            <a:r>
              <a:rPr lang="sl-SI" b="1" dirty="0"/>
              <a:t>+ </a:t>
            </a:r>
            <a:r>
              <a:rPr lang="sl-SI" b="1" dirty="0" smtClean="0"/>
              <a:t>9 </a:t>
            </a:r>
            <a:r>
              <a:rPr lang="sl-SI" b="1" dirty="0"/>
              <a:t>O</a:t>
            </a:r>
            <a:r>
              <a:rPr lang="sl-SI" b="1" baseline="-25000" dirty="0"/>
              <a:t>2</a:t>
            </a:r>
            <a:r>
              <a:rPr lang="sl-SI" b="1" dirty="0"/>
              <a:t> </a:t>
            </a:r>
            <a:r>
              <a:rPr lang="sl-SI" b="1" dirty="0">
                <a:sym typeface="Wingdings" panose="05000000000000000000" pitchFamily="2" charset="2"/>
              </a:rPr>
              <a:t> </a:t>
            </a:r>
            <a:r>
              <a:rPr lang="sl-SI" b="1" dirty="0" smtClean="0">
                <a:sym typeface="Wingdings" panose="05000000000000000000" pitchFamily="2" charset="2"/>
              </a:rPr>
              <a:t>6 </a:t>
            </a:r>
            <a:r>
              <a:rPr lang="sl-SI" b="1" dirty="0">
                <a:sym typeface="Wingdings" panose="05000000000000000000" pitchFamily="2" charset="2"/>
              </a:rPr>
              <a:t>CO</a:t>
            </a:r>
            <a:r>
              <a:rPr lang="sl-SI" b="1" baseline="-25000" dirty="0">
                <a:sym typeface="Wingdings" panose="05000000000000000000" pitchFamily="2" charset="2"/>
              </a:rPr>
              <a:t>2</a:t>
            </a:r>
            <a:r>
              <a:rPr lang="sl-SI" b="1" dirty="0">
                <a:sym typeface="Wingdings" panose="05000000000000000000" pitchFamily="2" charset="2"/>
              </a:rPr>
              <a:t> + </a:t>
            </a:r>
            <a:r>
              <a:rPr lang="sl-SI" b="1" dirty="0" smtClean="0">
                <a:sym typeface="Wingdings" panose="05000000000000000000" pitchFamily="2" charset="2"/>
              </a:rPr>
              <a:t>8 H</a:t>
            </a:r>
            <a:r>
              <a:rPr lang="sl-SI" b="1" baseline="-25000" dirty="0" smtClean="0">
                <a:sym typeface="Wingdings" panose="05000000000000000000" pitchFamily="2" charset="2"/>
              </a:rPr>
              <a:t>2</a:t>
            </a:r>
            <a:r>
              <a:rPr lang="sl-SI" b="1" dirty="0" smtClean="0">
                <a:sym typeface="Wingdings" panose="05000000000000000000" pitchFamily="2" charset="2"/>
              </a:rPr>
              <a:t>O</a:t>
            </a: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C) BUTAN-1-OL CH</a:t>
            </a:r>
            <a:r>
              <a:rPr lang="sl-SI" baseline="-25000" dirty="0" smtClean="0">
                <a:sym typeface="Wingdings" panose="05000000000000000000" pitchFamily="2" charset="2"/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CH</a:t>
            </a:r>
            <a:r>
              <a:rPr lang="sl-SI" baseline="-25000" dirty="0" smtClean="0"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CH</a:t>
            </a:r>
            <a:r>
              <a:rPr lang="sl-SI" baseline="-25000" dirty="0" smtClean="0"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CH</a:t>
            </a:r>
            <a:r>
              <a:rPr lang="sl-SI" baseline="-25000" dirty="0" smtClean="0"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OH LAHKO ZAPIŠEMO: C</a:t>
            </a:r>
            <a:r>
              <a:rPr lang="sl-SI" baseline="-25000" dirty="0" smtClean="0">
                <a:sym typeface="Wingdings" panose="05000000000000000000" pitchFamily="2" charset="2"/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H</a:t>
            </a:r>
            <a:r>
              <a:rPr lang="sl-SI" baseline="-25000" dirty="0" smtClean="0">
                <a:sym typeface="Wingdings" panose="05000000000000000000" pitchFamily="2" charset="2"/>
              </a:rPr>
              <a:t>10</a:t>
            </a:r>
            <a:r>
              <a:rPr lang="sl-SI" dirty="0" smtClean="0">
                <a:sym typeface="Wingdings" panose="05000000000000000000" pitchFamily="2" charset="2"/>
              </a:rPr>
              <a:t>O</a:t>
            </a: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b="1" dirty="0" smtClean="0">
                <a:sym typeface="Wingdings" panose="05000000000000000000" pitchFamily="2" charset="2"/>
              </a:rPr>
              <a:t>C</a:t>
            </a:r>
            <a:r>
              <a:rPr lang="sl-SI" b="1" baseline="-25000" dirty="0" smtClean="0">
                <a:sym typeface="Wingdings" panose="05000000000000000000" pitchFamily="2" charset="2"/>
              </a:rPr>
              <a:t>4</a:t>
            </a:r>
            <a:r>
              <a:rPr lang="sl-SI" b="1" dirty="0" smtClean="0">
                <a:sym typeface="Wingdings" panose="05000000000000000000" pitchFamily="2" charset="2"/>
              </a:rPr>
              <a:t>H</a:t>
            </a:r>
            <a:r>
              <a:rPr lang="sl-SI" b="1" baseline="-25000" dirty="0" smtClean="0">
                <a:sym typeface="Wingdings" panose="05000000000000000000" pitchFamily="2" charset="2"/>
              </a:rPr>
              <a:t>10</a:t>
            </a:r>
            <a:r>
              <a:rPr lang="sl-SI" b="1" dirty="0" smtClean="0">
                <a:sym typeface="Wingdings" panose="05000000000000000000" pitchFamily="2" charset="2"/>
              </a:rPr>
              <a:t>O + 6</a:t>
            </a:r>
            <a:r>
              <a:rPr lang="sl-SI" b="1" dirty="0" smtClean="0"/>
              <a:t> </a:t>
            </a:r>
            <a:r>
              <a:rPr lang="sl-SI" b="1" dirty="0"/>
              <a:t>O</a:t>
            </a:r>
            <a:r>
              <a:rPr lang="sl-SI" b="1" baseline="-25000" dirty="0"/>
              <a:t>2</a:t>
            </a:r>
            <a:r>
              <a:rPr lang="sl-SI" b="1" dirty="0"/>
              <a:t> </a:t>
            </a:r>
            <a:r>
              <a:rPr lang="sl-SI" b="1" dirty="0">
                <a:sym typeface="Wingdings" panose="05000000000000000000" pitchFamily="2" charset="2"/>
              </a:rPr>
              <a:t> </a:t>
            </a:r>
            <a:r>
              <a:rPr lang="sl-SI" b="1" dirty="0" smtClean="0">
                <a:sym typeface="Wingdings" panose="05000000000000000000" pitchFamily="2" charset="2"/>
              </a:rPr>
              <a:t>4 </a:t>
            </a:r>
            <a:r>
              <a:rPr lang="sl-SI" b="1" dirty="0">
                <a:sym typeface="Wingdings" panose="05000000000000000000" pitchFamily="2" charset="2"/>
              </a:rPr>
              <a:t>CO</a:t>
            </a:r>
            <a:r>
              <a:rPr lang="sl-SI" b="1" baseline="-25000" dirty="0">
                <a:sym typeface="Wingdings" panose="05000000000000000000" pitchFamily="2" charset="2"/>
              </a:rPr>
              <a:t>2</a:t>
            </a:r>
            <a:r>
              <a:rPr lang="sl-SI" b="1" dirty="0">
                <a:sym typeface="Wingdings" panose="05000000000000000000" pitchFamily="2" charset="2"/>
              </a:rPr>
              <a:t> + </a:t>
            </a:r>
            <a:r>
              <a:rPr lang="sl-SI" b="1" dirty="0" smtClean="0">
                <a:sym typeface="Wingdings" panose="05000000000000000000" pitchFamily="2" charset="2"/>
              </a:rPr>
              <a:t>5 </a:t>
            </a:r>
            <a:r>
              <a:rPr lang="sl-SI" b="1" dirty="0">
                <a:sym typeface="Wingdings" panose="05000000000000000000" pitchFamily="2" charset="2"/>
              </a:rPr>
              <a:t>H</a:t>
            </a:r>
            <a:r>
              <a:rPr lang="sl-SI" b="1" baseline="-25000" dirty="0">
                <a:sym typeface="Wingdings" panose="05000000000000000000" pitchFamily="2" charset="2"/>
              </a:rPr>
              <a:t>2</a:t>
            </a:r>
            <a:r>
              <a:rPr lang="sl-SI" b="1" dirty="0">
                <a:sym typeface="Wingdings" panose="05000000000000000000" pitchFamily="2" charset="2"/>
              </a:rPr>
              <a:t>O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192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6. POSTOPNA OKSIDACIJA ALKOHOLOV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Reagent za postopno oksidacijo alkoholov je kisla raztopina kalijevega dikromata </a:t>
            </a:r>
            <a:r>
              <a:rPr lang="sl-SI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</a:t>
            </a:r>
            <a:r>
              <a:rPr lang="sl-SI" b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r>
              <a:rPr lang="sl-SI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</a:t>
            </a:r>
            <a:r>
              <a:rPr lang="sl-SI" b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r>
              <a:rPr lang="sl-SI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</a:t>
            </a:r>
            <a:r>
              <a:rPr lang="sl-SI" b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</a:t>
            </a:r>
            <a:r>
              <a:rPr lang="sl-SI" dirty="0"/>
              <a:t> </a:t>
            </a:r>
            <a:r>
              <a:rPr lang="sl-SI" dirty="0" smtClean="0"/>
              <a:t>ali kisla raztopina kalijevega permanganata </a:t>
            </a:r>
            <a:r>
              <a:rPr lang="sl-SI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KMnO</a:t>
            </a:r>
            <a:r>
              <a:rPr lang="sl-SI" b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</a:t>
            </a:r>
            <a:r>
              <a:rPr lang="sl-SI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a) PRIMARNI ALKOHOLI</a:t>
            </a:r>
          </a:p>
          <a:p>
            <a:pPr marL="0" indent="0">
              <a:buNone/>
            </a:pPr>
            <a:r>
              <a:rPr lang="sl-SI" dirty="0" smtClean="0"/>
              <a:t>Oksidacija etanola do </a:t>
            </a:r>
            <a:r>
              <a:rPr lang="sl-SI" dirty="0" err="1" smtClean="0"/>
              <a:t>etanojske</a:t>
            </a:r>
            <a:r>
              <a:rPr lang="sl-SI" dirty="0" smtClean="0"/>
              <a:t> kisline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6" name="Pravokotnik 5"/>
          <p:cNvSpPr/>
          <p:nvPr/>
        </p:nvSpPr>
        <p:spPr>
          <a:xfrm>
            <a:off x="7498080" y="4685211"/>
            <a:ext cx="69668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10075817" y="4685212"/>
            <a:ext cx="1001486" cy="757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22290"/>
              </p:ext>
            </p:extLst>
          </p:nvPr>
        </p:nvGraphicFramePr>
        <p:xfrm>
          <a:off x="685800" y="4298499"/>
          <a:ext cx="10286990" cy="168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hemSketch" r:id="rId3" imgW="4489200" imgH="737280" progId="ACD.ChemSketch.20">
                  <p:embed/>
                </p:oleObj>
              </mc:Choice>
              <mc:Fallback>
                <p:oleObj name="ChemSketch" r:id="rId3" imgW="4489200" imgH="737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298499"/>
                        <a:ext cx="10286990" cy="1687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Raven puščični povezovalnik 10"/>
          <p:cNvCxnSpPr/>
          <p:nvPr/>
        </p:nvCxnSpPr>
        <p:spPr>
          <a:xfrm flipH="1">
            <a:off x="4946469" y="5442858"/>
            <a:ext cx="296091" cy="3483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3424763" y="5857813"/>
            <a:ext cx="2823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Vodik se veže na OH skupino, odcepi se voda. Vez iz OH skupine se veže na kisik. Nastane dvojna vez.</a:t>
            </a:r>
            <a:endParaRPr lang="sl-SI" sz="1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18309" y="6130834"/>
            <a:ext cx="1767840" cy="37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ETAN</a:t>
            </a:r>
            <a:r>
              <a:rPr lang="sl-SI" b="1" dirty="0" smtClean="0">
                <a:solidFill>
                  <a:srgbClr val="FF0000"/>
                </a:solidFill>
              </a:rPr>
              <a:t>OL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6905897" y="606326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ETAN</a:t>
            </a:r>
            <a:r>
              <a:rPr lang="sl-SI" b="1" dirty="0" smtClean="0">
                <a:solidFill>
                  <a:srgbClr val="FF0000"/>
                </a:solidFill>
              </a:rPr>
              <a:t>AL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9248503" y="5986322"/>
            <a:ext cx="254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ETAN</a:t>
            </a:r>
            <a:r>
              <a:rPr lang="sl-SI" b="1" dirty="0" smtClean="0">
                <a:solidFill>
                  <a:srgbClr val="FF0000"/>
                </a:solidFill>
              </a:rPr>
              <a:t>OJSKA KISLINA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570514" y="4132015"/>
            <a:ext cx="2908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Pri oksidaciji se na ogljikov atom veže še ena alkoholna skupina.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8220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93073" y="1886635"/>
            <a:ext cx="7541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b) SEKUNDARNI ALKOHOL</a:t>
            </a:r>
          </a:p>
          <a:p>
            <a:r>
              <a:rPr lang="sl-SI" sz="2400" dirty="0"/>
              <a:t>Oksidacija propan-2-ola do ketona</a:t>
            </a:r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566092"/>
              </p:ext>
            </p:extLst>
          </p:nvPr>
        </p:nvGraphicFramePr>
        <p:xfrm>
          <a:off x="1193073" y="3101023"/>
          <a:ext cx="10008130" cy="212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hemSketch" r:id="rId3" imgW="3656880" imgH="775800" progId="ACD.ChemSketch.20">
                  <p:embed/>
                </p:oleObj>
              </mc:Choice>
              <mc:Fallback>
                <p:oleObj name="ChemSketch" r:id="rId3" imgW="3656880" imgH="775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073" y="3101023"/>
                        <a:ext cx="10008130" cy="2124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4580709" y="5285368"/>
            <a:ext cx="3553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Pri oksidaciji se veže še ena skupina –OH. Nato se odcepi voda. Vez, ki ostane, se veže na kisik, pri čemer nastane dvojna vez.</a:t>
            </a:r>
            <a:endParaRPr lang="sl-SI" sz="1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584959" y="5577755"/>
            <a:ext cx="269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PROPAN-2-OL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9518469" y="5439255"/>
            <a:ext cx="241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PROPANON /</a:t>
            </a:r>
          </a:p>
          <a:p>
            <a:r>
              <a:rPr lang="sl-SI" dirty="0" smtClean="0"/>
              <a:t>DIMETIL KETON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368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1. Oksidiraj navedene primarne alkohole do ustrezne karboksilne kisline.</a:t>
            </a:r>
          </a:p>
          <a:p>
            <a:pPr marL="0" indent="0">
              <a:buNone/>
            </a:pPr>
            <a:endParaRPr lang="sl-SI" dirty="0" smtClean="0"/>
          </a:p>
          <a:p>
            <a:pPr marL="457200" indent="-457200">
              <a:buAutoNum type="alphaLcParenR"/>
            </a:pPr>
            <a:r>
              <a:rPr lang="sl-SI" dirty="0" smtClean="0"/>
              <a:t>propan-1-ol</a:t>
            </a:r>
          </a:p>
          <a:p>
            <a:pPr marL="457200" indent="-457200">
              <a:buAutoNum type="alphaLcParenR"/>
            </a:pPr>
            <a:r>
              <a:rPr lang="sl-SI" dirty="0" smtClean="0"/>
              <a:t>Metanol</a:t>
            </a:r>
          </a:p>
          <a:p>
            <a:pPr marL="457200" indent="-457200">
              <a:buAutoNum type="alphaLcParenR"/>
            </a:pPr>
            <a:r>
              <a:rPr lang="sl-SI" dirty="0" smtClean="0"/>
              <a:t>Butan-1-ol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74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Rešitve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89771" y="-851083"/>
            <a:ext cx="4855708" cy="10189031"/>
          </a:xfrm>
        </p:spPr>
      </p:pic>
    </p:spTree>
    <p:extLst>
      <p:ext uri="{BB962C8B-B14F-4D97-AF65-F5344CB8AC3E}">
        <p14:creationId xmlns:p14="http://schemas.microsoft.com/office/powerpoint/2010/main" val="295586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2. Oksidiraj navedene sekundarne alkohole do ketonov.</a:t>
            </a:r>
          </a:p>
          <a:p>
            <a:pPr marL="0" indent="0">
              <a:buNone/>
            </a:pPr>
            <a:endParaRPr lang="sl-SI" dirty="0"/>
          </a:p>
          <a:p>
            <a:pPr marL="457200" indent="-457200">
              <a:buAutoNum type="alphaLcParenR"/>
            </a:pPr>
            <a:r>
              <a:rPr lang="sl-SI" dirty="0" smtClean="0"/>
              <a:t>butan-2-ol</a:t>
            </a:r>
          </a:p>
          <a:p>
            <a:pPr marL="457200" indent="-457200">
              <a:buAutoNum type="alphaLcParenR"/>
            </a:pPr>
            <a:r>
              <a:rPr lang="sl-SI" dirty="0" smtClean="0"/>
              <a:t>Pentan-2-ol</a:t>
            </a:r>
          </a:p>
          <a:p>
            <a:pPr marL="457200" indent="-457200">
              <a:buAutoNum type="alphaLcParenR"/>
            </a:pPr>
            <a:r>
              <a:rPr lang="sl-SI" dirty="0" err="1" smtClean="0"/>
              <a:t>Cikloheksanol</a:t>
            </a:r>
            <a:r>
              <a:rPr lang="sl-SI" dirty="0" smtClean="0"/>
              <a:t> [napišite tudi s skeletno formulo]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05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rešitve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4532" y="-555760"/>
            <a:ext cx="5763506" cy="8403772"/>
          </a:xfrm>
        </p:spPr>
      </p:pic>
    </p:spTree>
    <p:extLst>
      <p:ext uri="{BB962C8B-B14F-4D97-AF65-F5344CB8AC3E}">
        <p14:creationId xmlns:p14="http://schemas.microsoft.com/office/powerpoint/2010/main" val="112059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REAKTIVNOST ALKOHOLOV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7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REAKCIJE ALKOHOLOV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Alkoholi so ena najpomembnejših skupin organskih kisikovih spojin, saj lahko iz njih pripravimo različne produkte.</a:t>
            </a:r>
          </a:p>
          <a:p>
            <a:r>
              <a:rPr lang="sl-SI" dirty="0" smtClean="0"/>
              <a:t>Na podlagi eksperimentalnega dela razmisli o reaktivnosti alkoholov </a:t>
            </a:r>
          </a:p>
          <a:p>
            <a:endParaRPr lang="sl-SI" dirty="0"/>
          </a:p>
          <a:p>
            <a:r>
              <a:rPr lang="sl-SI" dirty="0" smtClean="0"/>
              <a:t>ETANOL + NATRIJ			VODA + NATRIJ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www.youtube.com/watch?v=UmBPZxreYr0</a:t>
            </a:r>
            <a:r>
              <a:rPr lang="sl-SI" dirty="0" smtClean="0"/>
              <a:t> [etanol in natrij]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eucbeniki.sio.si/kemija1/496/index2.html</a:t>
            </a:r>
            <a:r>
              <a:rPr lang="sl-SI" dirty="0" smtClean="0"/>
              <a:t> [natrij in voda]</a:t>
            </a:r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385" y="5028331"/>
            <a:ext cx="2340564" cy="147215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950720" y="5159257"/>
            <a:ext cx="331796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V vednost: natrij je zelo reaktivna mehka kovina, ki jo hranimo v petroleju. Z vodo burno reagira.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344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SHEMA PRETVORB ALKOHOLOV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18760" y="2179321"/>
            <a:ext cx="1543594" cy="4158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ALKOHOL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Raven puščični povezovalnik 4"/>
          <p:cNvCxnSpPr>
            <a:stCxn id="3" idx="1"/>
          </p:cNvCxnSpPr>
          <p:nvPr/>
        </p:nvCxnSpPr>
        <p:spPr>
          <a:xfrm flipH="1" flipV="1">
            <a:off x="3257006" y="2387237"/>
            <a:ext cx="206175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>
            <a:off x="3239589" y="2549197"/>
            <a:ext cx="20791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2238103" y="2225278"/>
            <a:ext cx="101890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</a:rPr>
              <a:t>ALKEN</a:t>
            </a:r>
            <a:endParaRPr lang="sl-SI" sz="2000" b="1" dirty="0">
              <a:solidFill>
                <a:srgbClr val="00B05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3395254" y="2625388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</a:t>
            </a:r>
            <a:r>
              <a:rPr lang="sl-SI" dirty="0" smtClean="0"/>
              <a:t>dicija vode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268435" y="1957104"/>
            <a:ext cx="20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</a:t>
            </a:r>
            <a:r>
              <a:rPr lang="sl-SI" dirty="0" smtClean="0"/>
              <a:t>liminacija vode</a:t>
            </a:r>
            <a:endParaRPr lang="sl-SI" dirty="0"/>
          </a:p>
        </p:txBody>
      </p:sp>
      <p:cxnSp>
        <p:nvCxnSpPr>
          <p:cNvPr id="15" name="Raven puščični povezovalnik 14"/>
          <p:cNvCxnSpPr>
            <a:stCxn id="3" idx="3"/>
          </p:cNvCxnSpPr>
          <p:nvPr/>
        </p:nvCxnSpPr>
        <p:spPr>
          <a:xfrm flipV="1">
            <a:off x="6862354" y="2387237"/>
            <a:ext cx="162850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8490857" y="2141770"/>
            <a:ext cx="21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CO</a:t>
            </a:r>
            <a:r>
              <a:rPr lang="sl-SI" sz="2000" baseline="-25000" dirty="0" smtClean="0"/>
              <a:t>2</a:t>
            </a:r>
            <a:r>
              <a:rPr lang="sl-SI" sz="2000" dirty="0" smtClean="0"/>
              <a:t> + H</a:t>
            </a:r>
            <a:r>
              <a:rPr lang="sl-SI" sz="2000" baseline="-25000" dirty="0" smtClean="0"/>
              <a:t>2</a:t>
            </a:r>
            <a:r>
              <a:rPr lang="sl-SI" sz="2000" dirty="0" smtClean="0"/>
              <a:t>O </a:t>
            </a:r>
            <a:endParaRPr lang="sl-SI" sz="20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7245531" y="1957104"/>
            <a:ext cx="124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+ O</a:t>
            </a:r>
            <a:r>
              <a:rPr lang="sl-SI" baseline="-25000" dirty="0" smtClean="0"/>
              <a:t>2</a:t>
            </a:r>
            <a:endParaRPr lang="sl-SI" baseline="-250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6988628" y="2410488"/>
            <a:ext cx="137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</a:t>
            </a:r>
            <a:r>
              <a:rPr lang="sl-SI" dirty="0" smtClean="0"/>
              <a:t>orenje </a:t>
            </a:r>
            <a:endParaRPr lang="sl-SI" dirty="0"/>
          </a:p>
        </p:txBody>
      </p:sp>
      <p:cxnSp>
        <p:nvCxnSpPr>
          <p:cNvPr id="20" name="Raven puščični povezovalnik 19"/>
          <p:cNvCxnSpPr>
            <a:stCxn id="3" idx="2"/>
          </p:cNvCxnSpPr>
          <p:nvPr/>
        </p:nvCxnSpPr>
        <p:spPr>
          <a:xfrm>
            <a:off x="6090557" y="2595154"/>
            <a:ext cx="0" cy="19855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6244046" y="3378926"/>
            <a:ext cx="162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oksidacija</a:t>
            </a:r>
            <a:endParaRPr lang="sl-SI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5479323" y="4162698"/>
            <a:ext cx="150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s</a:t>
            </a:r>
            <a:r>
              <a:rPr lang="sl-SI" dirty="0" err="1" smtClean="0"/>
              <a:t>eku</a:t>
            </a:r>
            <a:r>
              <a:rPr lang="sl-SI" dirty="0" smtClean="0"/>
              <a:t> </a:t>
            </a:r>
            <a:r>
              <a:rPr lang="sl-SI" dirty="0" err="1" smtClean="0"/>
              <a:t>ndarni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5537563" y="4595039"/>
            <a:ext cx="11059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4">
                    <a:lumMod val="75000"/>
                  </a:schemeClr>
                </a:solidFill>
              </a:rPr>
              <a:t>KETON</a:t>
            </a:r>
            <a:endParaRPr lang="sl-SI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5" name="Raven povezovalnik 24"/>
          <p:cNvCxnSpPr/>
          <p:nvPr/>
        </p:nvCxnSpPr>
        <p:spPr>
          <a:xfrm>
            <a:off x="2747554" y="4023360"/>
            <a:ext cx="6239692" cy="87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>
            <a:off x="2751908" y="4018709"/>
            <a:ext cx="0" cy="6573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>
            <a:off x="8987246" y="4032069"/>
            <a:ext cx="0" cy="6573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/>
          <p:cNvSpPr txBox="1"/>
          <p:nvPr/>
        </p:nvSpPr>
        <p:spPr>
          <a:xfrm>
            <a:off x="2167346" y="4689379"/>
            <a:ext cx="122790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4">
                    <a:lumMod val="75000"/>
                  </a:schemeClr>
                </a:solidFill>
              </a:rPr>
              <a:t>ALDEHID</a:t>
            </a:r>
            <a:endParaRPr lang="sl-SI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8225246" y="4676019"/>
            <a:ext cx="152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4">
                    <a:lumMod val="75000"/>
                  </a:schemeClr>
                </a:solidFill>
              </a:rPr>
              <a:t>NI REAKCIJE</a:t>
            </a:r>
            <a:endParaRPr lang="sl-SI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2" name="Raven puščični povezovalnik 31"/>
          <p:cNvCxnSpPr>
            <a:stCxn id="29" idx="2"/>
          </p:cNvCxnSpPr>
          <p:nvPr/>
        </p:nvCxnSpPr>
        <p:spPr>
          <a:xfrm>
            <a:off x="2781300" y="5089489"/>
            <a:ext cx="0" cy="710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jeZBesedilom 32"/>
          <p:cNvSpPr txBox="1"/>
          <p:nvPr/>
        </p:nvSpPr>
        <p:spPr>
          <a:xfrm>
            <a:off x="1384663" y="5799909"/>
            <a:ext cx="302187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4">
                    <a:lumMod val="75000"/>
                  </a:schemeClr>
                </a:solidFill>
              </a:rPr>
              <a:t>KARBOKSILNA KISLINA</a:t>
            </a:r>
            <a:endParaRPr lang="sl-SI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5" name="Raven puščični povezovalnik 34"/>
          <p:cNvCxnSpPr/>
          <p:nvPr/>
        </p:nvCxnSpPr>
        <p:spPr>
          <a:xfrm>
            <a:off x="4659086" y="5999964"/>
            <a:ext cx="19844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jeZBesedilom 36"/>
          <p:cNvSpPr txBox="1"/>
          <p:nvPr/>
        </p:nvSpPr>
        <p:spPr>
          <a:xfrm>
            <a:off x="6896100" y="5799909"/>
            <a:ext cx="87956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ESTER</a:t>
            </a:r>
            <a:endParaRPr lang="sl-SI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PoljeZBesedilom 38"/>
          <p:cNvSpPr txBox="1"/>
          <p:nvPr/>
        </p:nvSpPr>
        <p:spPr>
          <a:xfrm>
            <a:off x="1667147" y="4232334"/>
            <a:ext cx="189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primarni</a:t>
            </a:r>
            <a:endParaRPr lang="sl-SI" dirty="0"/>
          </a:p>
        </p:txBody>
      </p:sp>
      <p:sp>
        <p:nvSpPr>
          <p:cNvPr id="40" name="PoljeZBesedilom 39"/>
          <p:cNvSpPr txBox="1"/>
          <p:nvPr/>
        </p:nvSpPr>
        <p:spPr>
          <a:xfrm>
            <a:off x="8987246" y="4135381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terciarni</a:t>
            </a:r>
            <a:endParaRPr lang="sl-SI" dirty="0"/>
          </a:p>
        </p:txBody>
      </p:sp>
      <p:sp>
        <p:nvSpPr>
          <p:cNvPr id="41" name="PoljeZBesedilom 40"/>
          <p:cNvSpPr txBox="1"/>
          <p:nvPr/>
        </p:nvSpPr>
        <p:spPr>
          <a:xfrm>
            <a:off x="2895600" y="5275609"/>
            <a:ext cx="159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oksidacija</a:t>
            </a:r>
            <a:endParaRPr lang="sl-SI" dirty="0"/>
          </a:p>
        </p:txBody>
      </p:sp>
      <p:sp>
        <p:nvSpPr>
          <p:cNvPr id="42" name="PoljeZBesedilom 41"/>
          <p:cNvSpPr txBox="1"/>
          <p:nvPr/>
        </p:nvSpPr>
        <p:spPr>
          <a:xfrm>
            <a:off x="4776107" y="5585524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+ ALKOHOL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262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6" grpId="0"/>
      <p:bldP spid="17" grpId="0"/>
      <p:bldP spid="18" grpId="0"/>
      <p:bldP spid="21" grpId="0"/>
      <p:bldP spid="22" grpId="0"/>
      <p:bldP spid="23" grpId="0" animBg="1"/>
      <p:bldP spid="29" grpId="0" animBg="1"/>
      <p:bldP spid="30" grpId="0" animBg="1"/>
      <p:bldP spid="33" grpId="0" animBg="1"/>
      <p:bldP spid="37" grpId="0" animBg="1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Adicija vode na alkene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9808" y="1875286"/>
            <a:ext cx="10820400" cy="4024125"/>
          </a:xfrm>
        </p:spPr>
        <p:txBody>
          <a:bodyPr>
            <a:normAutofit/>
          </a:bodyPr>
          <a:lstStyle/>
          <a:p>
            <a:r>
              <a:rPr lang="sl-SI" sz="2400" dirty="0" smtClean="0"/>
              <a:t>Adicijo vode imenujemo </a:t>
            </a:r>
            <a:r>
              <a:rPr lang="sl-SI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HIDRIRANJE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607584"/>
              </p:ext>
            </p:extLst>
          </p:nvPr>
        </p:nvGraphicFramePr>
        <p:xfrm>
          <a:off x="1758406" y="3142525"/>
          <a:ext cx="8517705" cy="184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emSketch" r:id="rId3" imgW="2386440" imgH="517320" progId="ACD.ChemSketch.20">
                  <p:embed/>
                </p:oleObj>
              </mc:Choice>
              <mc:Fallback>
                <p:oleObj name="ChemSketch" r:id="rId3" imgW="2386440" imgH="517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8406" y="3142525"/>
                        <a:ext cx="8517705" cy="1847486"/>
                      </a:xfrm>
                      <a:prstGeom prst="rect">
                        <a:avLst/>
                      </a:prstGeom>
                      <a:ln w="381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758406" y="2673836"/>
            <a:ext cx="842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ALEKN           +            VODA                                                   ALKOHOL</a:t>
            </a:r>
            <a:endParaRPr lang="sl-SI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ELIMINACIJA VODE IZ ALKOHOLOV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Eliminacija ali </a:t>
            </a:r>
            <a:r>
              <a:rPr lang="sl-SI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DEHIDRIRANJE</a:t>
            </a:r>
            <a:r>
              <a:rPr lang="sl-SI" dirty="0" smtClean="0"/>
              <a:t>.</a:t>
            </a:r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471412"/>
              </p:ext>
            </p:extLst>
          </p:nvPr>
        </p:nvGraphicFramePr>
        <p:xfrm>
          <a:off x="1521779" y="3409446"/>
          <a:ext cx="9148442" cy="280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hemSketch" r:id="rId3" imgW="2760480" imgH="847080" progId="ACD.ChemSketch.20">
                  <p:embed/>
                </p:oleObj>
              </mc:Choice>
              <mc:Fallback>
                <p:oleObj name="ChemSketch" r:id="rId3" imgW="2760480" imgH="84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1779" y="3409446"/>
                        <a:ext cx="9148442" cy="280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8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sl-SI" dirty="0" smtClean="0"/>
              <a:t>Dopolni reakcijske sheme eliminacije vode iz navedenih alkoholov in napiši imena produktov. Uporabljaj strukturne formule snovi.</a:t>
            </a:r>
          </a:p>
          <a:p>
            <a:pPr marL="0" indent="0">
              <a:buNone/>
            </a:pPr>
            <a:endParaRPr lang="sl-SI" dirty="0" smtClean="0"/>
          </a:p>
          <a:p>
            <a:pPr marL="457200" indent="-457200">
              <a:buAutoNum type="alphaLcParenR"/>
            </a:pPr>
            <a:r>
              <a:rPr lang="sl-SI" dirty="0" smtClean="0"/>
              <a:t>Etanol                                             ETEN</a:t>
            </a:r>
          </a:p>
          <a:p>
            <a:pPr marL="0" indent="0">
              <a:buNone/>
            </a:pPr>
            <a:endParaRPr lang="sl-SI" dirty="0" smtClean="0"/>
          </a:p>
          <a:p>
            <a:pPr marL="457200" indent="-457200">
              <a:buAutoNum type="alphaLcParenR"/>
            </a:pPr>
            <a:endParaRPr lang="sl-SI" dirty="0" smtClean="0"/>
          </a:p>
          <a:p>
            <a:pPr marL="457200" indent="-457200">
              <a:buAutoNum type="alphaLcParenR"/>
            </a:pPr>
            <a:endParaRPr lang="sl-SI" dirty="0"/>
          </a:p>
          <a:p>
            <a:pPr marL="457200" indent="-457200">
              <a:buAutoNum type="alphaLcParenR"/>
            </a:pPr>
            <a:endParaRPr lang="sl-SI" dirty="0"/>
          </a:p>
          <a:p>
            <a:pPr marL="457200" indent="-457200">
              <a:buAutoNum type="alphaLcParenR"/>
            </a:pPr>
            <a:endParaRPr lang="sl-SI" dirty="0" smtClean="0"/>
          </a:p>
          <a:p>
            <a:pPr marL="457200" indent="-457200">
              <a:buAutoNum type="alphaLcParenR"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35800"/>
              </p:ext>
            </p:extLst>
          </p:nvPr>
        </p:nvGraphicFramePr>
        <p:xfrm>
          <a:off x="2438083" y="3147633"/>
          <a:ext cx="2392292" cy="107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hemSketch" r:id="rId3" imgW="548280" imgH="245520" progId="ACD.ChemSketch.20">
                  <p:embed/>
                </p:oleObj>
              </mc:Choice>
              <mc:Fallback>
                <p:oleObj name="ChemSketch" r:id="rId3" imgW="548280" imgH="2455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083" y="3147633"/>
                        <a:ext cx="2392292" cy="1074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avokotnik 6"/>
          <p:cNvSpPr/>
          <p:nvPr/>
        </p:nvSpPr>
        <p:spPr>
          <a:xfrm>
            <a:off x="1733006" y="5521234"/>
            <a:ext cx="1515291" cy="487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984663"/>
              </p:ext>
            </p:extLst>
          </p:nvPr>
        </p:nvGraphicFramePr>
        <p:xfrm>
          <a:off x="1487057" y="4526280"/>
          <a:ext cx="5914137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ChemSketch" r:id="rId5" imgW="1999440" imgH="465840" progId="ACD.ChemSketch.20">
                  <p:embed/>
                </p:oleObj>
              </mc:Choice>
              <mc:Fallback>
                <p:oleObj name="ChemSketch" r:id="rId5" imgW="1999440" imgH="465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7057" y="4526280"/>
                        <a:ext cx="5914137" cy="137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jeZBesedilom 7"/>
          <p:cNvSpPr txBox="1"/>
          <p:nvPr/>
        </p:nvSpPr>
        <p:spPr>
          <a:xfrm>
            <a:off x="1466541" y="6008914"/>
            <a:ext cx="428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ODCEPI SE VODA, VEZ IZ ALKOHOLA SE PREMAKNE – NASTANE DVOJNA VEZ. </a:t>
            </a:r>
            <a:endParaRPr lang="sl-SI" dirty="0"/>
          </a:p>
        </p:txBody>
      </p:sp>
      <p:cxnSp>
        <p:nvCxnSpPr>
          <p:cNvPr id="10" name="Raven puščični povezovalnik 9"/>
          <p:cNvCxnSpPr/>
          <p:nvPr/>
        </p:nvCxnSpPr>
        <p:spPr>
          <a:xfrm flipH="1" flipV="1">
            <a:off x="2307771" y="5286103"/>
            <a:ext cx="243840" cy="2351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185416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b) propan-2-ol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c) butan-1-ol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č) pentan-2-ol   </a:t>
            </a:r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71558"/>
              </p:ext>
            </p:extLst>
          </p:nvPr>
        </p:nvGraphicFramePr>
        <p:xfrm>
          <a:off x="3063359" y="3511759"/>
          <a:ext cx="2188765" cy="983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ChemSketch" r:id="rId3" imgW="548280" imgH="245520" progId="ACD.ChemSketch.20">
                  <p:embed/>
                </p:oleObj>
              </mc:Choice>
              <mc:Fallback>
                <p:oleObj name="ChemSketch" r:id="rId3" imgW="548280" imgH="2455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3359" y="3511759"/>
                        <a:ext cx="2188765" cy="983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150926"/>
              </p:ext>
            </p:extLst>
          </p:nvPr>
        </p:nvGraphicFramePr>
        <p:xfrm>
          <a:off x="3063359" y="5050808"/>
          <a:ext cx="2412645" cy="108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hemSketch" r:id="rId5" imgW="548280" imgH="245520" progId="ACD.ChemSketch.20">
                  <p:embed/>
                </p:oleObj>
              </mc:Choice>
              <mc:Fallback>
                <p:oleObj name="ChemSketch" r:id="rId5" imgW="548280" imgH="2455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3359" y="5050808"/>
                        <a:ext cx="2412645" cy="1083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122613"/>
              </p:ext>
            </p:extLst>
          </p:nvPr>
        </p:nvGraphicFramePr>
        <p:xfrm>
          <a:off x="2898081" y="2039930"/>
          <a:ext cx="2188765" cy="983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hemSketch" r:id="rId3" imgW="548280" imgH="245520" progId="ACD.ChemSketch.20">
                  <p:embed/>
                </p:oleObj>
              </mc:Choice>
              <mc:Fallback>
                <p:oleObj name="ChemSketch" r:id="rId3" imgW="548280" imgH="245520" progId="ACD.ChemSketch.20">
                  <p:embed/>
                  <p:pic>
                    <p:nvPicPr>
                      <p:cNvPr id="4" name="Predm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8081" y="2039930"/>
                        <a:ext cx="2188765" cy="983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REŠITVE</a:t>
            </a:r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8681"/>
              </p:ext>
            </p:extLst>
          </p:nvPr>
        </p:nvGraphicFramePr>
        <p:xfrm>
          <a:off x="1280160" y="1878875"/>
          <a:ext cx="4695327" cy="124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hemSketch" r:id="rId3" imgW="2302560" imgH="608040" progId="ACD.ChemSketch.20">
                  <p:embed/>
                </p:oleObj>
              </mc:Choice>
              <mc:Fallback>
                <p:oleObj name="ChemSketch" r:id="rId3" imgW="2302560" imgH="6080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0160" y="1878875"/>
                        <a:ext cx="4695327" cy="1240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6569847" y="219456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PROPAN-2-OL </a:t>
            </a:r>
            <a:r>
              <a:rPr lang="sl-SI" dirty="0" smtClean="0">
                <a:sym typeface="Wingdings" panose="05000000000000000000" pitchFamily="2" charset="2"/>
              </a:rPr>
              <a:t> PROP-1-EN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44137" y="2194560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B)</a:t>
            </a:r>
            <a:endParaRPr lang="sl-SI" dirty="0"/>
          </a:p>
        </p:txBody>
      </p:sp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49336"/>
              </p:ext>
            </p:extLst>
          </p:nvPr>
        </p:nvGraphicFramePr>
        <p:xfrm>
          <a:off x="1214939" y="3649074"/>
          <a:ext cx="5803671" cy="116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hemSketch" r:id="rId5" imgW="2663640" imgH="536760" progId="ACD.ChemSketch.20">
                  <p:embed/>
                </p:oleObj>
              </mc:Choice>
              <mc:Fallback>
                <p:oleObj name="ChemSketch" r:id="rId5" imgW="2663640" imgH="536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4939" y="3649074"/>
                        <a:ext cx="5803671" cy="1169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7585166" y="4048925"/>
            <a:ext cx="285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BUTAN-1-OL </a:t>
            </a:r>
            <a:r>
              <a:rPr lang="sl-SI" dirty="0" smtClean="0">
                <a:sym typeface="Wingdings" panose="05000000000000000000" pitchFamily="2" charset="2"/>
              </a:rPr>
              <a:t> BUT-1-EN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44137" y="3971109"/>
            <a:ext cx="6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C)</a:t>
            </a:r>
            <a:endParaRPr lang="sl-SI" dirty="0"/>
          </a:p>
        </p:txBody>
      </p:sp>
      <p:graphicFrame>
        <p:nvGraphicFramePr>
          <p:cNvPr id="11" name="Predm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636544"/>
              </p:ext>
            </p:extLst>
          </p:nvPr>
        </p:nvGraphicFramePr>
        <p:xfrm>
          <a:off x="1298984" y="5348093"/>
          <a:ext cx="5887436" cy="94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hemSketch" r:id="rId7" imgW="3489480" imgH="562320" progId="ACD.ChemSketch.20">
                  <p:embed/>
                </p:oleObj>
              </mc:Choice>
              <mc:Fallback>
                <p:oleObj name="ChemSketch" r:id="rId7" imgW="3489480" imgH="562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8984" y="5348093"/>
                        <a:ext cx="5887436" cy="94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jeZBesedilom 11"/>
          <p:cNvSpPr txBox="1"/>
          <p:nvPr/>
        </p:nvSpPr>
        <p:spPr>
          <a:xfrm>
            <a:off x="444137" y="5747657"/>
            <a:ext cx="47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Č)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698377" y="5348093"/>
            <a:ext cx="315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PENTAN-2-OL </a:t>
            </a:r>
            <a:r>
              <a:rPr lang="sl-SI" dirty="0" smtClean="0">
                <a:sym typeface="Wingdings" panose="05000000000000000000" pitchFamily="2" charset="2"/>
              </a:rPr>
              <a:t> PENT-2-EN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7021962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Sled pare</Template>
  <TotalTime>1262</TotalTime>
  <Words>570</Words>
  <Application>Microsoft Office PowerPoint</Application>
  <PresentationFormat>Širokozaslonsko</PresentationFormat>
  <Paragraphs>109</Paragraphs>
  <Slides>17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Sled pare</vt:lpstr>
      <vt:lpstr>ChemSketch</vt:lpstr>
      <vt:lpstr>PowerPointova predstavitev</vt:lpstr>
      <vt:lpstr>REAKTIVNOST ALKOHOLOV</vt:lpstr>
      <vt:lpstr>1. REAKCIJE ALKOHOLOV</vt:lpstr>
      <vt:lpstr>2. SHEMA PRETVORB ALKOHOLOV</vt:lpstr>
      <vt:lpstr>3. Adicija vode na alkene</vt:lpstr>
      <vt:lpstr>4. ELIMINACIJA VODE IZ ALKOHOLOV</vt:lpstr>
      <vt:lpstr>PowerPointova predstavitev</vt:lpstr>
      <vt:lpstr>PowerPointova predstavitev</vt:lpstr>
      <vt:lpstr>REŠITVE</vt:lpstr>
      <vt:lpstr>5. GORENJE ALKOHOLOV</vt:lpstr>
      <vt:lpstr>REŠITVE</vt:lpstr>
      <vt:lpstr> 6. POSTOPNA OKSIDACIJA ALKOHOLOV</vt:lpstr>
      <vt:lpstr>PowerPointova predstavitev</vt:lpstr>
      <vt:lpstr>vaja</vt:lpstr>
      <vt:lpstr>Rešitve </vt:lpstr>
      <vt:lpstr>PowerPointova predstavitev</vt:lpstr>
      <vt:lpstr>rešitve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REAKTIVNOST ALKOHOLOV</dc:title>
  <dc:creator>Anja</dc:creator>
  <cp:lastModifiedBy>Anja</cp:lastModifiedBy>
  <cp:revision>36</cp:revision>
  <dcterms:created xsi:type="dcterms:W3CDTF">2020-03-02T17:39:58Z</dcterms:created>
  <dcterms:modified xsi:type="dcterms:W3CDTF">2020-03-17T09:05:20Z</dcterms:modified>
</cp:coreProperties>
</file>