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cb3a9be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cb3a9be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cb3a9be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cb3a9be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d45dcf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d45dcf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d45dcf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d45dcf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d45dcf9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d45dcf9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1d45dcf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1d45dcf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1d45dcf9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1d45dcf9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25" y="200363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Politična skupnost državljanov Slovenije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Učbenik stran 29.-34.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285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Kaj je patriotizem?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205650" y="1152425"/>
            <a:ext cx="5653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sl" sz="2400"/>
              <a:t>Posebna naklonjenost do svoje države.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Kljub temu spoštujemo vse druge države.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Z izpolnjevanjem državljanskih dolžnosti (spoštovanje zakonov, plačevanje davkov, spoštovanje sodržavljanov, …) pokažemo patriotizem.</a:t>
            </a:r>
            <a:endParaRPr sz="24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875" y="204550"/>
            <a:ext cx="2979750" cy="202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875" y="2916059"/>
            <a:ext cx="2979750" cy="19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058200" y="2233400"/>
            <a:ext cx="2979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Open Sans"/>
                <a:ea typeface="Open Sans"/>
                <a:cs typeface="Open Sans"/>
                <a:sym typeface="Open Sans"/>
              </a:rPr>
              <a:t>Veselimo se zmag športnikov.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Razlika med narodom in državo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Slovenska država je država </a:t>
            </a:r>
            <a:r>
              <a:rPr b="1" lang="sl" sz="2400"/>
              <a:t>vseh državljanov, ne glede na njihovo narodnost, </a:t>
            </a:r>
            <a:r>
              <a:rPr lang="sl" sz="2400"/>
              <a:t>ima pa posebne </a:t>
            </a:r>
            <a:r>
              <a:rPr b="1" lang="sl" sz="2400"/>
              <a:t>dolžnosti do razvoja slovenskega naroda.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Varuje in spodbuja slovenski jezik in kulturo.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Slovenščina je obvezni uradni jezik (v uradih, v šoli).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Slovenski izseljenci, ki živijo po svetu, se v večini opredelijo za slovensko narodnost.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92400" y="166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Narodne manjšine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0" y="874025"/>
            <a:ext cx="3429000" cy="41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sl" sz="2000"/>
              <a:t>SLOVENSKE NARODNE MANJŠINE </a:t>
            </a:r>
            <a:r>
              <a:rPr lang="sl" sz="2000"/>
              <a:t>v Italiji, Avstriji in na Madžarskem: Slovenci, ki živijo za mejo in so državljani sosednje države.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sl" sz="2000"/>
              <a:t>NARODNI MANJŠINI v Sloveniji: italijanska in madžarska. </a:t>
            </a:r>
            <a:endParaRPr b="1"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0"/>
            <a:ext cx="5715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4023250" y="3180675"/>
            <a:ext cx="47658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-"/>
            </a:pPr>
            <a:r>
              <a:rPr lang="sl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 področju, kjer živijo manjšine, sta v rabi dva uradna jezika.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79150" y="126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Razlike med člani državljanske skupnosti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834250"/>
            <a:ext cx="8520600" cy="3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Prebivalstvo Evrope je zelo raznoliko, ljudje so se od nekdaj selili.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Včasih posamezniki </a:t>
            </a:r>
            <a:r>
              <a:rPr b="1" lang="sl" sz="2000"/>
              <a:t>kažejo sovražen odnos do sodržavljanov druge narodnosti ali vere.</a:t>
            </a:r>
            <a:endParaRPr b="1"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/>
              <a:t>V Sloveniji zakon, ki predvideva </a:t>
            </a:r>
            <a:r>
              <a:rPr b="1" lang="sl" sz="2000"/>
              <a:t>kazen</a:t>
            </a:r>
            <a:r>
              <a:rPr lang="sl" sz="2000"/>
              <a:t> za taka dejanja.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Sovražnost se pokaže ob gospodarski krizi, brezposelnosti, …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Sovražni govor tudi na internetu.</a:t>
            </a:r>
            <a:endParaRPr sz="2000"/>
          </a:p>
        </p:txBody>
      </p:sp>
      <p:sp>
        <p:nvSpPr>
          <p:cNvPr id="97" name="Google Shape;97;p17"/>
          <p:cNvSpPr/>
          <p:nvPr/>
        </p:nvSpPr>
        <p:spPr>
          <a:xfrm flipH="1">
            <a:off x="4161000" y="1659600"/>
            <a:ext cx="411000" cy="517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275" y="3077475"/>
            <a:ext cx="2939976" cy="19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Slovenija pravna država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664025"/>
            <a:ext cx="6329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Pravna država pomeni, da: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b="1" lang="sl" sz="2000"/>
              <a:t>zakoni,</a:t>
            </a:r>
            <a:r>
              <a:rPr lang="sl" sz="2000"/>
              <a:t> veljajo za vse državljane </a:t>
            </a:r>
            <a:r>
              <a:rPr b="1" lang="sl" sz="2000"/>
              <a:t>enako,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vsakdo, ki </a:t>
            </a:r>
            <a:r>
              <a:rPr b="1" lang="sl" sz="2000"/>
              <a:t>krši zakon, mora biti kaznovan,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na sodnika ne sme nihče vplivati,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vsakdo se lahko </a:t>
            </a:r>
            <a:r>
              <a:rPr b="1" lang="sl" sz="2000"/>
              <a:t>pritoži, če meni, da mu je sodnik naredil krivico.</a:t>
            </a:r>
            <a:endParaRPr b="1" sz="20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11875"/>
            <a:ext cx="3815400" cy="21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106050" y="166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Slovenija socialna država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57650" y="874050"/>
            <a:ext cx="8828700" cy="29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Moralno pravilo pomagamo pomoči potrebnim.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Socialna država pomeni, da </a:t>
            </a:r>
            <a:r>
              <a:rPr b="1" lang="sl" sz="2000"/>
              <a:t>država denarno in z nasveti pomaga družinam z nizkimi dohodki, brezposelnim, bolnim, invalidom, …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Vsi državljani moramo </a:t>
            </a:r>
            <a:r>
              <a:rPr b="1" lang="sl" sz="2000"/>
              <a:t>prispevati del dohodkov</a:t>
            </a:r>
            <a:r>
              <a:rPr lang="sl" sz="2000"/>
              <a:t> za stvari, ki jih potrbujemo vsi: zdravstvo, šole, gledališče, vojsko, policijo, …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Če ne bi vsi prispevali, bi si to lahko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privoščili le premožni.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Socialna država </a:t>
            </a:r>
            <a:r>
              <a:rPr b="1" lang="sl" sz="2000"/>
              <a:t>zmanjšuje razlike med </a:t>
            </a:r>
            <a:endParaRPr b="1"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000"/>
              <a:t>državljani. </a:t>
            </a:r>
            <a:endParaRPr b="1" sz="200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825" y="2869900"/>
            <a:ext cx="3244875" cy="21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Odgovori na vprašanja, pomagaj si z učbenikom. Pozoren/a bodi na slike in besedilo pod njimi.</a:t>
            </a:r>
            <a:endParaRPr sz="3000"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882425"/>
            <a:ext cx="6555000" cy="26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/>
              <a:t>Zakaj imajo nekateri posamezniki nestrpna ali sovražna stališča do nekaterih skupin ljudi? Naštej 3 primere iz preteklosti.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/>
              <a:t>Kaj pomeni beseda “nepristransko” ter kdo jo mora v prvi vrsti v pravni državi upoštevati?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/>
              <a:t>Kje v večini dobi država sredstva (denar) za izplačevanje dodatka ogroženim osebam?</a:t>
            </a:r>
            <a:endParaRPr sz="20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725" y="2703450"/>
            <a:ext cx="2598275" cy="19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