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8" r:id="rId3"/>
    <p:sldId id="257" r:id="rId4"/>
    <p:sldId id="256" r:id="rId5"/>
    <p:sldId id="263" r:id="rId6"/>
    <p:sldId id="270" r:id="rId7"/>
    <p:sldId id="269" r:id="rId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B07F7D0C-59FD-4D54-8EFC-A160AF1D2640}" type="datetimeFigureOut">
              <a:rPr lang="sl-SI" smtClean="0"/>
              <a:t>24. 03. 2020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14E7ACC-EE25-4946-86EA-18E9B1F4D057}" type="slidenum">
              <a:rPr lang="sl-SI" smtClean="0"/>
              <a:t>‹#›</a:t>
            </a:fld>
            <a:endParaRPr lang="sl-S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776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07F7D0C-59FD-4D54-8EFC-A160AF1D2640}" type="datetimeFigureOut">
              <a:rPr lang="sl-SI" smtClean="0"/>
              <a:t>24. 03. 2020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14E7ACC-EE25-4946-86EA-18E9B1F4D057}" type="slidenum">
              <a:rPr lang="sl-SI" smtClean="0"/>
              <a:t>‹#›</a:t>
            </a:fld>
            <a:endParaRPr lang="sl-SI"/>
          </a:p>
        </p:txBody>
      </p:sp>
    </p:spTree>
    <p:extLst>
      <p:ext uri="{BB962C8B-B14F-4D97-AF65-F5344CB8AC3E}">
        <p14:creationId xmlns:p14="http://schemas.microsoft.com/office/powerpoint/2010/main" val="3339075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07F7D0C-59FD-4D54-8EFC-A160AF1D2640}" type="datetimeFigureOut">
              <a:rPr lang="sl-SI" smtClean="0"/>
              <a:t>24. 03. 2020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14E7ACC-EE25-4946-86EA-18E9B1F4D057}" type="slidenum">
              <a:rPr lang="sl-SI" smtClean="0"/>
              <a:t>‹#›</a:t>
            </a:fld>
            <a:endParaRPr lang="sl-SI"/>
          </a:p>
        </p:txBody>
      </p:sp>
    </p:spTree>
    <p:extLst>
      <p:ext uri="{BB962C8B-B14F-4D97-AF65-F5344CB8AC3E}">
        <p14:creationId xmlns:p14="http://schemas.microsoft.com/office/powerpoint/2010/main" val="215740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07F7D0C-59FD-4D54-8EFC-A160AF1D2640}" type="datetimeFigureOut">
              <a:rPr lang="sl-SI" smtClean="0"/>
              <a:t>24. 03. 2020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14E7ACC-EE25-4946-86EA-18E9B1F4D057}" type="slidenum">
              <a:rPr lang="sl-SI" smtClean="0"/>
              <a:t>‹#›</a:t>
            </a:fld>
            <a:endParaRPr lang="sl-SI"/>
          </a:p>
        </p:txBody>
      </p:sp>
    </p:spTree>
    <p:extLst>
      <p:ext uri="{BB962C8B-B14F-4D97-AF65-F5344CB8AC3E}">
        <p14:creationId xmlns:p14="http://schemas.microsoft.com/office/powerpoint/2010/main" val="171686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l-SI" smtClean="0"/>
              <a:t>Uredite slog naslova matrice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07F7D0C-59FD-4D54-8EFC-A160AF1D2640}" type="datetimeFigureOut">
              <a:rPr lang="sl-SI" smtClean="0"/>
              <a:t>24. 03. 2020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14E7ACC-EE25-4946-86EA-18E9B1F4D057}" type="slidenum">
              <a:rPr lang="sl-SI" smtClean="0"/>
              <a:t>‹#›</a:t>
            </a:fld>
            <a:endParaRPr lang="sl-S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416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B07F7D0C-59FD-4D54-8EFC-A160AF1D2640}" type="datetimeFigureOut">
              <a:rPr lang="sl-SI" smtClean="0"/>
              <a:t>24. 03. 2020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B14E7ACC-EE25-4946-86EA-18E9B1F4D057}" type="slidenum">
              <a:rPr lang="sl-SI" smtClean="0"/>
              <a:t>‹#›</a:t>
            </a:fld>
            <a:endParaRPr lang="sl-SI"/>
          </a:p>
        </p:txBody>
      </p:sp>
    </p:spTree>
    <p:extLst>
      <p:ext uri="{BB962C8B-B14F-4D97-AF65-F5344CB8AC3E}">
        <p14:creationId xmlns:p14="http://schemas.microsoft.com/office/powerpoint/2010/main" val="330374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097280" y="2582334"/>
            <a:ext cx="4937760" cy="3378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6217920" y="2582334"/>
            <a:ext cx="4937760" cy="3378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07F7D0C-59FD-4D54-8EFC-A160AF1D2640}" type="datetimeFigureOut">
              <a:rPr lang="sl-SI" smtClean="0"/>
              <a:t>24. 03. 2020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B14E7ACC-EE25-4946-86EA-18E9B1F4D057}" type="slidenum">
              <a:rPr lang="sl-SI" smtClean="0"/>
              <a:t>‹#›</a:t>
            </a:fld>
            <a:endParaRPr lang="sl-SI"/>
          </a:p>
        </p:txBody>
      </p:sp>
    </p:spTree>
    <p:extLst>
      <p:ext uri="{BB962C8B-B14F-4D97-AF65-F5344CB8AC3E}">
        <p14:creationId xmlns:p14="http://schemas.microsoft.com/office/powerpoint/2010/main" val="3379436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B07F7D0C-59FD-4D54-8EFC-A160AF1D2640}" type="datetimeFigureOut">
              <a:rPr lang="sl-SI" smtClean="0"/>
              <a:t>24. 03. 2020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B14E7ACC-EE25-4946-86EA-18E9B1F4D057}" type="slidenum">
              <a:rPr lang="sl-SI" smtClean="0"/>
              <a:t>‹#›</a:t>
            </a:fld>
            <a:endParaRPr lang="sl-SI"/>
          </a:p>
        </p:txBody>
      </p:sp>
    </p:spTree>
    <p:extLst>
      <p:ext uri="{BB962C8B-B14F-4D97-AF65-F5344CB8AC3E}">
        <p14:creationId xmlns:p14="http://schemas.microsoft.com/office/powerpoint/2010/main" val="4118569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07F7D0C-59FD-4D54-8EFC-A160AF1D2640}" type="datetimeFigureOut">
              <a:rPr lang="sl-SI" smtClean="0"/>
              <a:t>24. 03. 2020</a:t>
            </a:fld>
            <a:endParaRPr lang="sl-SI"/>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l-SI"/>
          </a:p>
        </p:txBody>
      </p:sp>
      <p:sp>
        <p:nvSpPr>
          <p:cNvPr id="9" name="Slide Number Placeholder 8"/>
          <p:cNvSpPr>
            <a:spLocks noGrp="1"/>
          </p:cNvSpPr>
          <p:nvPr>
            <p:ph type="sldNum" sz="quarter" idx="12"/>
          </p:nvPr>
        </p:nvSpPr>
        <p:spPr/>
        <p:txBody>
          <a:bodyPr/>
          <a:lstStyle/>
          <a:p>
            <a:fld id="{B14E7ACC-EE25-4946-86EA-18E9B1F4D057}" type="slidenum">
              <a:rPr lang="sl-SI" smtClean="0"/>
              <a:t>‹#›</a:t>
            </a:fld>
            <a:endParaRPr lang="sl-SI"/>
          </a:p>
        </p:txBody>
      </p:sp>
    </p:spTree>
    <p:extLst>
      <p:ext uri="{BB962C8B-B14F-4D97-AF65-F5344CB8AC3E}">
        <p14:creationId xmlns:p14="http://schemas.microsoft.com/office/powerpoint/2010/main" val="366615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l-SI" smtClean="0"/>
              <a:t>Uredite slog naslova matrice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07F7D0C-59FD-4D54-8EFC-A160AF1D2640}" type="datetimeFigureOut">
              <a:rPr lang="sl-SI" smtClean="0"/>
              <a:t>24. 03. 2020</a:t>
            </a:fld>
            <a:endParaRPr lang="sl-SI"/>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l-SI"/>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4E7ACC-EE25-4946-86EA-18E9B1F4D057}" type="slidenum">
              <a:rPr lang="sl-SI" smtClean="0"/>
              <a:t>‹#›</a:t>
            </a:fld>
            <a:endParaRPr lang="sl-SI"/>
          </a:p>
        </p:txBody>
      </p:sp>
    </p:spTree>
    <p:extLst>
      <p:ext uri="{BB962C8B-B14F-4D97-AF65-F5344CB8AC3E}">
        <p14:creationId xmlns:p14="http://schemas.microsoft.com/office/powerpoint/2010/main" val="301428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07F7D0C-59FD-4D54-8EFC-A160AF1D2640}" type="datetimeFigureOut">
              <a:rPr lang="sl-SI" smtClean="0"/>
              <a:t>24. 03. 2020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B14E7ACC-EE25-4946-86EA-18E9B1F4D057}" type="slidenum">
              <a:rPr lang="sl-SI" smtClean="0"/>
              <a:t>‹#›</a:t>
            </a:fld>
            <a:endParaRPr lang="sl-SI"/>
          </a:p>
        </p:txBody>
      </p:sp>
    </p:spTree>
    <p:extLst>
      <p:ext uri="{BB962C8B-B14F-4D97-AF65-F5344CB8AC3E}">
        <p14:creationId xmlns:p14="http://schemas.microsoft.com/office/powerpoint/2010/main" val="386629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l-SI" smtClean="0"/>
              <a:t>Uredite slog naslova matrice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07F7D0C-59FD-4D54-8EFC-A160AF1D2640}" type="datetimeFigureOut">
              <a:rPr lang="sl-SI" smtClean="0"/>
              <a:t>24. 03. 2020</a:t>
            </a:fld>
            <a:endParaRPr lang="sl-SI"/>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l-SI"/>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14E7ACC-EE25-4946-86EA-18E9B1F4D057}" type="slidenum">
              <a:rPr lang="sl-SI" smtClean="0"/>
              <a:t>‹#›</a:t>
            </a:fld>
            <a:endParaRPr lang="sl-SI"/>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929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IdHKG31t4L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orbOjmliQR8"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dUpnjkBv_Eo" TargetMode="Externa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9m_Ta1-"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bw4q8fJYxf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097280" y="758952"/>
            <a:ext cx="10058400" cy="2500442"/>
          </a:xfrm>
        </p:spPr>
        <p:txBody>
          <a:bodyPr/>
          <a:lstStyle/>
          <a:p>
            <a:pPr algn="ctr"/>
            <a:r>
              <a:rPr lang="sl-SI" dirty="0" smtClean="0">
                <a:solidFill>
                  <a:srgbClr val="FF0000"/>
                </a:solidFill>
                <a:latin typeface="Comic Sans MS" panose="030F0702030302020204" pitchFamily="66" charset="0"/>
              </a:rPr>
              <a:t>ALI MI HRANA LAHKO ŠKODUJE?</a:t>
            </a:r>
            <a:endParaRPr lang="sl-SI" dirty="0">
              <a:solidFill>
                <a:srgbClr val="FF0000"/>
              </a:solidFill>
              <a:latin typeface="Comic Sans MS" panose="030F0702030302020204" pitchFamily="66" charset="0"/>
            </a:endParaRPr>
          </a:p>
        </p:txBody>
      </p:sp>
      <p:sp>
        <p:nvSpPr>
          <p:cNvPr id="3" name="Podnaslov 2"/>
          <p:cNvSpPr>
            <a:spLocks noGrp="1"/>
          </p:cNvSpPr>
          <p:nvPr>
            <p:ph type="subTitle" idx="1"/>
          </p:nvPr>
        </p:nvSpPr>
        <p:spPr/>
        <p:txBody>
          <a:bodyPr/>
          <a:lstStyle/>
          <a:p>
            <a:endParaRPr lang="sl-SI"/>
          </a:p>
        </p:txBody>
      </p:sp>
    </p:spTree>
    <p:extLst>
      <p:ext uri="{BB962C8B-B14F-4D97-AF65-F5344CB8AC3E}">
        <p14:creationId xmlns:p14="http://schemas.microsoft.com/office/powerpoint/2010/main" val="1816178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Kako zagotovimo varnost živil?</a:t>
            </a:r>
            <a:endParaRPr lang="sl-SI" dirty="0"/>
          </a:p>
        </p:txBody>
      </p:sp>
      <p:sp>
        <p:nvSpPr>
          <p:cNvPr id="3" name="Označba mesta vsebine 2"/>
          <p:cNvSpPr>
            <a:spLocks noGrp="1"/>
          </p:cNvSpPr>
          <p:nvPr>
            <p:ph idx="1"/>
          </p:nvPr>
        </p:nvSpPr>
        <p:spPr/>
        <p:txBody>
          <a:bodyPr/>
          <a:lstStyle/>
          <a:p>
            <a:pPr marL="0" indent="0">
              <a:buNone/>
            </a:pPr>
            <a:r>
              <a:rPr lang="sl-SI" dirty="0" smtClean="0">
                <a:hlinkClick r:id="rId2"/>
              </a:rPr>
              <a:t>https://www.youtube.com/watch?v=IdHKG31t4LQ</a:t>
            </a:r>
            <a:endParaRPr lang="sl-SI" dirty="0" smtClean="0"/>
          </a:p>
          <a:p>
            <a:pPr marL="0" indent="0">
              <a:buNone/>
            </a:pPr>
            <a:r>
              <a:rPr lang="sl-SI" dirty="0" smtClean="0"/>
              <a:t>u</a:t>
            </a:r>
            <a:endParaRPr lang="sl-SI" dirty="0"/>
          </a:p>
        </p:txBody>
      </p:sp>
      <p:pic>
        <p:nvPicPr>
          <p:cNvPr id="2050" name="Picture 2" descr="Rezultat iskanja slik za varnost Å¾iv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485" y="3449377"/>
            <a:ext cx="571500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830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Zastrupitve s hrano</a:t>
            </a:r>
            <a:endParaRPr lang="sl-SI" dirty="0"/>
          </a:p>
        </p:txBody>
      </p:sp>
      <p:sp>
        <p:nvSpPr>
          <p:cNvPr id="3" name="Označba mesta vsebine 2"/>
          <p:cNvSpPr>
            <a:spLocks noGrp="1"/>
          </p:cNvSpPr>
          <p:nvPr>
            <p:ph idx="1"/>
          </p:nvPr>
        </p:nvSpPr>
        <p:spPr/>
        <p:txBody>
          <a:bodyPr/>
          <a:lstStyle/>
          <a:p>
            <a:pPr marL="0" indent="0">
              <a:buNone/>
            </a:pPr>
            <a:r>
              <a:rPr lang="sl-SI" dirty="0" smtClean="0">
                <a:hlinkClick r:id="rId2"/>
              </a:rPr>
              <a:t>https://www.youtube.com/watch?v=orbOjmliQR8</a:t>
            </a:r>
            <a:endParaRPr lang="sl-SI" dirty="0" smtClean="0"/>
          </a:p>
          <a:p>
            <a:pPr marL="0" indent="0">
              <a:buNone/>
            </a:pPr>
            <a:endParaRPr lang="sl-SI" dirty="0"/>
          </a:p>
        </p:txBody>
      </p:sp>
      <p:pic>
        <p:nvPicPr>
          <p:cNvPr id="3074" name="Picture 2" descr="Rezultat iskanja slik za zastrupitev s hr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007" y="916131"/>
            <a:ext cx="3408000" cy="5112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zultat iskanja slik za zastrupitev s hra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414" y="3148013"/>
            <a:ext cx="45720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089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89875" y="1224997"/>
            <a:ext cx="9144000" cy="1279461"/>
          </a:xfrm>
        </p:spPr>
        <p:txBody>
          <a:bodyPr>
            <a:normAutofit/>
          </a:bodyPr>
          <a:lstStyle/>
          <a:p>
            <a:r>
              <a:rPr lang="sl-SI" sz="5400" dirty="0" smtClean="0"/>
              <a:t>Salmonela</a:t>
            </a:r>
            <a:endParaRPr lang="sl-SI" sz="5400" dirty="0"/>
          </a:p>
        </p:txBody>
      </p:sp>
      <p:sp>
        <p:nvSpPr>
          <p:cNvPr id="3" name="Podnaslov 2"/>
          <p:cNvSpPr>
            <a:spLocks noGrp="1"/>
          </p:cNvSpPr>
          <p:nvPr>
            <p:ph type="subTitle" idx="1"/>
          </p:nvPr>
        </p:nvSpPr>
        <p:spPr/>
        <p:txBody>
          <a:bodyPr/>
          <a:lstStyle/>
          <a:p>
            <a:r>
              <a:rPr lang="sl-SI" dirty="0" smtClean="0">
                <a:hlinkClick r:id="rId2"/>
              </a:rPr>
              <a:t>https://www.youtube.com/watch?v=dUpnjkBv_Eo</a:t>
            </a:r>
            <a:endParaRPr lang="sl-SI" dirty="0" smtClean="0"/>
          </a:p>
          <a:p>
            <a:endParaRPr lang="sl-SI" dirty="0"/>
          </a:p>
        </p:txBody>
      </p:sp>
      <p:pic>
        <p:nvPicPr>
          <p:cNvPr id="1028" name="Picture 4" descr="Povezana sli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1150" y="0"/>
            <a:ext cx="509655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zultat iskanja slik za salmonela"/>
          <p:cNvPicPr>
            <a:picLocks noChangeAspect="1" noChangeArrowheads="1"/>
          </p:cNvPicPr>
          <p:nvPr/>
        </p:nvPicPr>
        <p:blipFill rotWithShape="1">
          <a:blip r:embed="rId4">
            <a:extLst>
              <a:ext uri="{28A0092B-C50C-407E-A947-70E740481C1C}">
                <a14:useLocalDpi xmlns:a14="http://schemas.microsoft.com/office/drawing/2010/main" val="0"/>
              </a:ext>
            </a:extLst>
          </a:blip>
          <a:srcRect l="-2" t="30887" r="-782" b="27007"/>
          <a:stretch/>
        </p:blipFill>
        <p:spPr bwMode="auto">
          <a:xfrm>
            <a:off x="365438" y="5027120"/>
            <a:ext cx="6268437" cy="16242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zultat iskanja slik za salmonel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438" y="917773"/>
            <a:ext cx="27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156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97280" y="286603"/>
            <a:ext cx="10058400" cy="1019683"/>
          </a:xfrm>
        </p:spPr>
        <p:txBody>
          <a:bodyPr/>
          <a:lstStyle/>
          <a:p>
            <a:pPr algn="ctr"/>
            <a:r>
              <a:rPr lang="sl-SI" b="1" dirty="0" smtClean="0">
                <a:solidFill>
                  <a:srgbClr val="FF0000"/>
                </a:solidFill>
              </a:rPr>
              <a:t>OZNAČEVANJE ŽIVIL</a:t>
            </a:r>
            <a:endParaRPr lang="sl-SI" b="1" dirty="0">
              <a:solidFill>
                <a:srgbClr val="FF0000"/>
              </a:solidFill>
            </a:endParaRPr>
          </a:p>
        </p:txBody>
      </p:sp>
      <p:sp>
        <p:nvSpPr>
          <p:cNvPr id="3" name="Označba mesta vsebine 2"/>
          <p:cNvSpPr>
            <a:spLocks noGrp="1"/>
          </p:cNvSpPr>
          <p:nvPr>
            <p:ph idx="1"/>
          </p:nvPr>
        </p:nvSpPr>
        <p:spPr>
          <a:xfrm>
            <a:off x="1097280" y="1306286"/>
            <a:ext cx="5829162" cy="1265575"/>
          </a:xfrm>
        </p:spPr>
        <p:txBody>
          <a:bodyPr>
            <a:normAutofit lnSpcReduction="10000"/>
          </a:bodyPr>
          <a:lstStyle/>
          <a:p>
            <a:r>
              <a:rPr lang="sl-SI" dirty="0">
                <a:hlinkClick r:id="rId2"/>
              </a:rPr>
              <a:t>https://</a:t>
            </a:r>
            <a:r>
              <a:rPr lang="sl-SI" dirty="0" smtClean="0">
                <a:hlinkClick r:id="rId2"/>
              </a:rPr>
              <a:t>www.youtube.com/watch?v=9m_Ta1-</a:t>
            </a:r>
            <a:endParaRPr lang="sl-SI" dirty="0" smtClean="0"/>
          </a:p>
          <a:p>
            <a:r>
              <a:rPr lang="sl-SI" dirty="0"/>
              <a:t>https://otroski.rtvslo.si/infodrom/prispevek/386</a:t>
            </a:r>
            <a:endParaRPr lang="sl-SI" dirty="0" smtClean="0"/>
          </a:p>
          <a:p>
            <a:r>
              <a:rPr lang="sl-SI" dirty="0" smtClean="0"/>
              <a:t>N98CELIAKIJA-ŽIVILA BREZ GLUTENA (SHAR, …..)</a:t>
            </a:r>
            <a:endParaRPr lang="sl-SI" dirty="0"/>
          </a:p>
        </p:txBody>
      </p:sp>
      <p:pic>
        <p:nvPicPr>
          <p:cNvPr id="1026" name="Picture 2" descr="Rezultat iskanja slik za celiaki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846" y="2608261"/>
            <a:ext cx="5172891" cy="34529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zultat iskanja slik za celiakij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442" y="1939073"/>
            <a:ext cx="3990234" cy="399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67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97280" y="104503"/>
            <a:ext cx="10058400" cy="809897"/>
          </a:xfrm>
        </p:spPr>
        <p:txBody>
          <a:bodyPr/>
          <a:lstStyle/>
          <a:p>
            <a:pPr algn="ctr"/>
            <a:r>
              <a:rPr lang="sl-SI" dirty="0" smtClean="0">
                <a:solidFill>
                  <a:srgbClr val="FF0000"/>
                </a:solidFill>
              </a:rPr>
              <a:t>INTOLERANCA NA LAKTOZO</a:t>
            </a:r>
            <a:endParaRPr lang="sl-SI" dirty="0">
              <a:solidFill>
                <a:srgbClr val="FF0000"/>
              </a:solidFill>
            </a:endParaRPr>
          </a:p>
        </p:txBody>
      </p:sp>
      <p:sp>
        <p:nvSpPr>
          <p:cNvPr id="3" name="Označba mesta vsebine 2"/>
          <p:cNvSpPr>
            <a:spLocks noGrp="1"/>
          </p:cNvSpPr>
          <p:nvPr>
            <p:ph idx="1"/>
          </p:nvPr>
        </p:nvSpPr>
        <p:spPr>
          <a:xfrm>
            <a:off x="613954" y="914400"/>
            <a:ext cx="10541726" cy="4954694"/>
          </a:xfrm>
        </p:spPr>
        <p:txBody>
          <a:bodyPr numCol="2">
            <a:normAutofit fontScale="92500" lnSpcReduction="20000"/>
          </a:bodyPr>
          <a:lstStyle/>
          <a:p>
            <a:r>
              <a:rPr lang="sl-SI" sz="2300" b="1" dirty="0" err="1"/>
              <a:t>Laktozna</a:t>
            </a:r>
            <a:r>
              <a:rPr lang="sl-SI" sz="2300" b="1" dirty="0"/>
              <a:t> intoleranca pomeni, da naše telo ne prenaša mlečnih izdelkov. Intoleranca namreč pomeni, da naše telo ni </a:t>
            </a:r>
            <a:r>
              <a:rPr lang="sl-SI" sz="2300" b="1" dirty="0" err="1"/>
              <a:t>toleratno</a:t>
            </a:r>
            <a:r>
              <a:rPr lang="sl-SI" sz="2300" b="1" dirty="0"/>
              <a:t> do določenih snovi, se pravi, da jih ne sprejema. Bolezen </a:t>
            </a:r>
            <a:r>
              <a:rPr lang="sl-SI" sz="2300" b="1" dirty="0" err="1"/>
              <a:t>laktozna</a:t>
            </a:r>
            <a:r>
              <a:rPr lang="sl-SI" sz="2300" b="1" dirty="0"/>
              <a:t> intoleranca povzroča encim imenovan </a:t>
            </a:r>
            <a:r>
              <a:rPr lang="sl-SI" sz="2300" b="1" dirty="0" err="1"/>
              <a:t>laktaza</a:t>
            </a:r>
            <a:r>
              <a:rPr lang="sl-SI" sz="2300" b="1" dirty="0"/>
              <a:t>, ki v našem črevesju razgradi mlečni sladkor. Če encima nimamo ali ga imamo premalo, ob zaužitju mleka ali mlečne izdelke občutimo krče ali imamo drisko.</a:t>
            </a:r>
            <a:endParaRPr lang="sl-SI" sz="2300" dirty="0"/>
          </a:p>
          <a:p>
            <a:pPr marL="0" indent="0">
              <a:buNone/>
            </a:pPr>
            <a:r>
              <a:rPr lang="sl-SI" b="1" dirty="0" smtClean="0"/>
              <a:t>Pomanjkanje </a:t>
            </a:r>
            <a:r>
              <a:rPr lang="sl-SI" b="1" dirty="0"/>
              <a:t>encima </a:t>
            </a:r>
            <a:r>
              <a:rPr lang="sl-SI" b="1" dirty="0" err="1"/>
              <a:t>laktaze</a:t>
            </a:r>
            <a:r>
              <a:rPr lang="sl-SI" b="1" dirty="0"/>
              <a:t> povzroča </a:t>
            </a:r>
            <a:r>
              <a:rPr lang="sl-SI" b="1" dirty="0" err="1" smtClean="0"/>
              <a:t>driskoZ</a:t>
            </a:r>
            <a:r>
              <a:rPr lang="sl-SI" b="1" dirty="0" smtClean="0"/>
              <a:t> </a:t>
            </a:r>
            <a:r>
              <a:rPr lang="sl-SI" b="1" dirty="0"/>
              <a:t>boleznijo se lahko rodimo ali zanjo zbolimo kasneje</a:t>
            </a:r>
            <a:r>
              <a:rPr lang="sl-SI" dirty="0"/>
              <a:t/>
            </a:r>
            <a:br>
              <a:rPr lang="sl-SI" dirty="0"/>
            </a:br>
            <a:r>
              <a:rPr lang="sl-SI" dirty="0" err="1"/>
              <a:t>Laktozna</a:t>
            </a:r>
            <a:r>
              <a:rPr lang="sl-SI" dirty="0"/>
              <a:t> intoleranca se lahko pojavi po rojstvu, ko nehamo uživati materino mleko in začnemo jesti tudi drugo hrano. Izločanje encima </a:t>
            </a:r>
            <a:r>
              <a:rPr lang="sl-SI" dirty="0" err="1"/>
              <a:t>laktaza</a:t>
            </a:r>
            <a:r>
              <a:rPr lang="sl-SI" dirty="0"/>
              <a:t> se takrat zmanjša pri vseh ljudeh. Pri ljudeh, ki so občutljivi na laktozo, se zmanjša do te mere, da imajo zaradi tega črevesne težave. Nekateri pa se lahko že rodijo brez encima </a:t>
            </a:r>
            <a:r>
              <a:rPr lang="sl-SI" dirty="0" err="1"/>
              <a:t>laktaza</a:t>
            </a:r>
            <a:r>
              <a:rPr lang="sl-SI" dirty="0"/>
              <a:t> in imajo tako celo življenje težave pri prebavljanju mlečnih izdelkov. V trgovinah lahko kupimo mleko ali mlečne izdelke, ki ne vsebujejo laktoze.</a:t>
            </a:r>
          </a:p>
          <a:p>
            <a:r>
              <a:rPr lang="sl-SI" dirty="0"/>
              <a:t/>
            </a:r>
            <a:br>
              <a:rPr lang="sl-SI" dirty="0"/>
            </a:br>
            <a:r>
              <a:rPr lang="sl-SI" b="1" dirty="0"/>
              <a:t>Zakaj </a:t>
            </a:r>
            <a:r>
              <a:rPr lang="sl-SI" b="1" dirty="0" err="1"/>
              <a:t>laktozna</a:t>
            </a:r>
            <a:r>
              <a:rPr lang="sl-SI" b="1" dirty="0"/>
              <a:t> intoleranca nastane</a:t>
            </a:r>
            <a:r>
              <a:rPr lang="sl-SI" b="1" dirty="0" smtClean="0"/>
              <a:t>?</a:t>
            </a:r>
          </a:p>
          <a:p>
            <a:r>
              <a:rPr lang="sl-SI" dirty="0"/>
              <a:t/>
            </a:r>
            <a:br>
              <a:rPr lang="sl-SI" dirty="0"/>
            </a:br>
            <a:r>
              <a:rPr lang="sl-SI" dirty="0"/>
              <a:t>Večina otrok po rojstvu razvije sposobnost izločanja encima </a:t>
            </a:r>
            <a:r>
              <a:rPr lang="sl-SI" dirty="0" err="1"/>
              <a:t>laktaza</a:t>
            </a:r>
            <a:r>
              <a:rPr lang="sl-SI" dirty="0"/>
              <a:t>, ki omogoča, da se laktoza, ki jo vsebuje materino mleko, razgradi na dve snovi: glukozo in galaktozo. Ko otrok raste, potrebuje več energije za zdravo rast in razvoj. Njegovo telo potrebuje tudi druge hranilne snovi in materino mleko ne zadostuje več. S tem, ko je tudi drugo hrano, se v črevesju zmanjša količina laktoze, zato tudi encim </a:t>
            </a:r>
            <a:r>
              <a:rPr lang="sl-SI" dirty="0" err="1"/>
              <a:t>laktaza</a:t>
            </a:r>
            <a:r>
              <a:rPr lang="sl-SI" dirty="0"/>
              <a:t> ne more več tako učinkovito razgrajevati glukoze in laktoze. A to se ne dogaja pri vseh ljudeh v enaki meri. Pri nekaterih ljudeh se delovanje encima </a:t>
            </a:r>
            <a:r>
              <a:rPr lang="sl-SI" dirty="0" err="1"/>
              <a:t>laktaza</a:t>
            </a:r>
            <a:r>
              <a:rPr lang="sl-SI" dirty="0"/>
              <a:t> zmanjša do te mere, da imajo zaradi tega črevesne težave.</a:t>
            </a:r>
          </a:p>
          <a:p>
            <a:endParaRPr lang="sl-SI" dirty="0"/>
          </a:p>
        </p:txBody>
      </p:sp>
    </p:spTree>
    <p:extLst>
      <p:ext uri="{BB962C8B-B14F-4D97-AF65-F5344CB8AC3E}">
        <p14:creationId xmlns:p14="http://schemas.microsoft.com/office/powerpoint/2010/main" val="4189342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solidFill>
                  <a:srgbClr val="FF0000"/>
                </a:solidFill>
              </a:rPr>
              <a:t>DAN SLOVENSKE HRANE</a:t>
            </a:r>
            <a:endParaRPr lang="sl-SI" b="1" dirty="0">
              <a:solidFill>
                <a:srgbClr val="FF0000"/>
              </a:solidFill>
            </a:endParaRPr>
          </a:p>
        </p:txBody>
      </p:sp>
      <p:sp>
        <p:nvSpPr>
          <p:cNvPr id="3" name="Označba mesta vsebine 2"/>
          <p:cNvSpPr>
            <a:spLocks noGrp="1"/>
          </p:cNvSpPr>
          <p:nvPr>
            <p:ph idx="1"/>
          </p:nvPr>
        </p:nvSpPr>
        <p:spPr/>
        <p:txBody>
          <a:bodyPr/>
          <a:lstStyle/>
          <a:p>
            <a:endParaRPr lang="sl-SI" dirty="0" smtClean="0">
              <a:hlinkClick r:id="rId2"/>
            </a:endParaRPr>
          </a:p>
          <a:p>
            <a:r>
              <a:rPr lang="sl-SI" dirty="0" smtClean="0">
                <a:hlinkClick r:id="rId2"/>
              </a:rPr>
              <a:t>Pa še nekaj </a:t>
            </a:r>
            <a:r>
              <a:rPr lang="sl-SI" smtClean="0">
                <a:hlinkClick r:id="rId2"/>
              </a:rPr>
              <a:t>za konec: </a:t>
            </a:r>
            <a:endParaRPr lang="sl-SI">
              <a:hlinkClick r:id="rId2"/>
            </a:endParaRPr>
          </a:p>
          <a:p>
            <a:r>
              <a:rPr lang="sl-SI" dirty="0" smtClean="0">
                <a:hlinkClick r:id="rId2"/>
              </a:rPr>
              <a:t>https</a:t>
            </a:r>
            <a:r>
              <a:rPr lang="sl-SI" dirty="0">
                <a:hlinkClick r:id="rId2"/>
              </a:rPr>
              <a:t>://</a:t>
            </a:r>
            <a:r>
              <a:rPr lang="sl-SI" dirty="0" smtClean="0">
                <a:hlinkClick r:id="rId2"/>
              </a:rPr>
              <a:t>www.youtube.com/watch?v=bw4q8fJYxfs</a:t>
            </a:r>
            <a:endParaRPr lang="sl-SI" dirty="0" smtClean="0"/>
          </a:p>
          <a:p>
            <a:endParaRPr lang="sl-SI" dirty="0"/>
          </a:p>
        </p:txBody>
      </p:sp>
    </p:spTree>
    <p:extLst>
      <p:ext uri="{BB962C8B-B14F-4D97-AF65-F5344CB8AC3E}">
        <p14:creationId xmlns:p14="http://schemas.microsoft.com/office/powerpoint/2010/main" val="1747024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145</TotalTime>
  <Words>137</Words>
  <Application>Microsoft Office PowerPoint</Application>
  <PresentationFormat>Širokozaslonsko</PresentationFormat>
  <Paragraphs>21</Paragraphs>
  <Slides>7</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7</vt:i4>
      </vt:variant>
    </vt:vector>
  </HeadingPairs>
  <TitlesOfParts>
    <vt:vector size="11" baseType="lpstr">
      <vt:lpstr>Calibri</vt:lpstr>
      <vt:lpstr>Calibri Light</vt:lpstr>
      <vt:lpstr>Comic Sans MS</vt:lpstr>
      <vt:lpstr>Retrospektiva</vt:lpstr>
      <vt:lpstr>ALI MI HRANA LAHKO ŠKODUJE?</vt:lpstr>
      <vt:lpstr>Kako zagotovimo varnost živil?</vt:lpstr>
      <vt:lpstr>Zastrupitve s hrano</vt:lpstr>
      <vt:lpstr>Salmonela</vt:lpstr>
      <vt:lpstr>OZNAČEVANJE ŽIVIL</vt:lpstr>
      <vt:lpstr>INTOLERANCA NA LAKTOZO</vt:lpstr>
      <vt:lpstr>DAN SLOVENSKE HRANE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Kako zagotovimo varnost živil?</dc:title>
  <dc:creator>OS Pivka</dc:creator>
  <cp:lastModifiedBy>OŠ Pivka</cp:lastModifiedBy>
  <cp:revision>12</cp:revision>
  <dcterms:created xsi:type="dcterms:W3CDTF">2019-02-12T10:04:08Z</dcterms:created>
  <dcterms:modified xsi:type="dcterms:W3CDTF">2020-03-24T11:16:58Z</dcterms:modified>
</cp:coreProperties>
</file>