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Merriweather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Merriweather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200a90906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200a90906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200a90906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200a90906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200a90906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200a90906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200a90906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200a90906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200a90906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200a90906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200a90906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200a90906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Kako se je razvijala nova oblast v Sloveniji in Jugoslaviji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/>
              <a:t>Učbenik stran 110 - 111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16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sl"/>
              <a:t>Vloga OF v osvobodilnem boju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/>
              <a:t>OF = razvoj in prevzem oblasti.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l" sz="2400"/>
              <a:t>DOLOMITSKA IZJAVA (1943)</a:t>
            </a:r>
            <a:r>
              <a:rPr lang="sl" sz="2400"/>
              <a:t> = prizna prevlado Komunistične partije v OF.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l" sz="2400"/>
              <a:t>Zaostri odnose med OF in meščanskim taborom.</a:t>
            </a:r>
            <a:endParaRPr sz="2400"/>
          </a:p>
        </p:txBody>
      </p:sp>
      <p:sp>
        <p:nvSpPr>
          <p:cNvPr id="72" name="Google Shape;72;p14"/>
          <p:cNvSpPr/>
          <p:nvPr/>
        </p:nvSpPr>
        <p:spPr>
          <a:xfrm>
            <a:off x="399425" y="2191725"/>
            <a:ext cx="3706500" cy="26448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l" sz="2200">
                <a:solidFill>
                  <a:srgbClr val="FF9900"/>
                </a:solidFill>
              </a:rPr>
              <a:t>OF ALI OSVOBODILNA FRONTA</a:t>
            </a:r>
            <a:r>
              <a:rPr lang="sl" sz="2200">
                <a:solidFill>
                  <a:srgbClr val="FF9900"/>
                </a:solidFill>
              </a:rPr>
              <a:t> =</a:t>
            </a:r>
            <a:r>
              <a:rPr lang="sl" sz="2200">
                <a:solidFill>
                  <a:srgbClr val="FFFFFF"/>
                </a:solidFill>
              </a:rPr>
              <a:t> organizacija različnih političnih skupin, ki </a:t>
            </a:r>
            <a:r>
              <a:rPr lang="sl" sz="2200" u="sng">
                <a:solidFill>
                  <a:srgbClr val="FFFFFF"/>
                </a:solidFill>
              </a:rPr>
              <a:t>vodi osvobodilni boj proti okupatorju.</a:t>
            </a:r>
            <a:r>
              <a:rPr lang="sl" sz="2200">
                <a:solidFill>
                  <a:srgbClr val="FFFFFF"/>
                </a:solidFill>
              </a:rPr>
              <a:t> Na osvobojenem ozemlju OF prevzame oblast.</a:t>
            </a:r>
            <a:endParaRPr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2. Kako se je med vojno razvijala nova slovenska državnost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296000" y="135600"/>
            <a:ext cx="4848000" cy="31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2200"/>
              <a:t>Oktobra 1943 v Kočevju na </a:t>
            </a:r>
            <a:r>
              <a:rPr b="1" lang="sl" sz="2200"/>
              <a:t>Zboru odposlancev slovenskega naroda </a:t>
            </a:r>
            <a:r>
              <a:rPr lang="sl" sz="2200"/>
              <a:t>izberejo novo vodstvo:</a:t>
            </a:r>
            <a:endParaRPr sz="2200"/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SzPts val="2200"/>
              <a:buChar char="-"/>
            </a:pPr>
            <a:r>
              <a:rPr lang="sl" sz="2200"/>
              <a:t>parlament = Slovenski narodnoosvobodilni odbor (SNOO),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sl" sz="2200"/>
              <a:t>izvršni odbor OF (izvršni organ).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79" name="Google Shape;79;p15"/>
          <p:cNvSpPr/>
          <p:nvPr/>
        </p:nvSpPr>
        <p:spPr>
          <a:xfrm>
            <a:off x="409150" y="3170850"/>
            <a:ext cx="8606700" cy="17829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l" sz="2400">
                <a:solidFill>
                  <a:srgbClr val="FF9900"/>
                </a:solidFill>
              </a:rPr>
              <a:t>Pomen Zbora odposlancev slovenskega naroda:</a:t>
            </a:r>
            <a:endParaRPr b="1" sz="2400">
              <a:solidFill>
                <a:srgbClr val="FF99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l" sz="2400">
                <a:solidFill>
                  <a:srgbClr val="FFFFFF"/>
                </a:solidFill>
              </a:rPr>
              <a:t>predstavlja vse slovenske pokrajine,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l" sz="2400">
                <a:solidFill>
                  <a:srgbClr val="FFFFFF"/>
                </a:solidFill>
              </a:rPr>
              <a:t>izvoli VODSTVO OF = </a:t>
            </a:r>
            <a:r>
              <a:rPr b="1" lang="sl" sz="2400" u="sng">
                <a:solidFill>
                  <a:srgbClr val="FFFFFF"/>
                </a:solidFill>
              </a:rPr>
              <a:t>postavi slovensko državnost,</a:t>
            </a:r>
            <a:endParaRPr b="1" sz="2400" u="sng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l" sz="2400">
                <a:solidFill>
                  <a:srgbClr val="FFFFFF"/>
                </a:solidFill>
              </a:rPr>
              <a:t>podpre Jugoslavijo in </a:t>
            </a:r>
            <a:r>
              <a:rPr b="1" lang="sl" sz="2400" u="sng">
                <a:solidFill>
                  <a:srgbClr val="FFFFFF"/>
                </a:solidFill>
              </a:rPr>
              <a:t>enakopravnost narodov.</a:t>
            </a:r>
            <a:endParaRPr b="1" sz="2400" u="sng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152400" y="91800"/>
            <a:ext cx="37065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/>
              <a:t>5. maja 1954 je v Ajdovščini imenovana SLOVENSKA VLADA.</a:t>
            </a:r>
            <a:endParaRPr sz="2400"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4644675" y="3068275"/>
            <a:ext cx="41664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l" sz="1800"/>
              <a:t>Zbor odposlancev slovenskega naroda</a:t>
            </a:r>
            <a:endParaRPr sz="1800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1173" y="208700"/>
            <a:ext cx="4838176" cy="291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100" y="1439324"/>
            <a:ext cx="3622950" cy="355048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302675" y="4214300"/>
            <a:ext cx="41664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l" sz="1800"/>
              <a:t>Pozdrav članov prve slovenske vlade.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25" y="500925"/>
            <a:ext cx="3706500" cy="11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3. Razvoj nove oblasti v Jugoslaviji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4325225" y="25"/>
            <a:ext cx="48189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/>
              <a:t>Vodilno vlogo ima </a:t>
            </a:r>
            <a:r>
              <a:rPr b="1" lang="sl" sz="2000"/>
              <a:t>Komunistična partija Jugoslavija</a:t>
            </a:r>
            <a:r>
              <a:rPr lang="sl" sz="2000"/>
              <a:t> - vodi J</a:t>
            </a:r>
            <a:r>
              <a:rPr b="1" lang="sl" sz="2000"/>
              <a:t>osip Broz - Tito.</a:t>
            </a:r>
            <a:endParaRPr b="1"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l" sz="2000"/>
              <a:t>1943 </a:t>
            </a:r>
            <a:r>
              <a:rPr b="1" lang="sl" sz="2000"/>
              <a:t>drugo zasedanje AVNOJ-a </a:t>
            </a:r>
            <a:r>
              <a:rPr lang="sl" sz="2000"/>
              <a:t>(Antifašistični svet narodne osvoboditve Jugoslavije):</a:t>
            </a:r>
            <a:endParaRPr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odvzelo pristojnosti vlad v izgnanstvu in prepoved vrnitve kralja,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združitev jugoslovanskih narodov v </a:t>
            </a:r>
            <a:r>
              <a:rPr b="1" lang="sl" sz="2000"/>
              <a:t>federativne enote</a:t>
            </a:r>
            <a:r>
              <a:rPr lang="sl" sz="2000"/>
              <a:t>,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 u="sng"/>
              <a:t>potrdilo priključitev Slovenskega Primorja, Beneške Slovenije, Istre in Zadra k Jugoslaviji.</a:t>
            </a:r>
            <a:endParaRPr sz="2000" u="sng"/>
          </a:p>
        </p:txBody>
      </p:sp>
      <p:sp>
        <p:nvSpPr>
          <p:cNvPr id="95" name="Google Shape;95;p17"/>
          <p:cNvSpPr/>
          <p:nvPr/>
        </p:nvSpPr>
        <p:spPr>
          <a:xfrm>
            <a:off x="199675" y="1927850"/>
            <a:ext cx="3930600" cy="2951700"/>
          </a:xfrm>
          <a:prstGeom prst="round1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>
                <a:solidFill>
                  <a:srgbClr val="FFFFFF"/>
                </a:solidFill>
              </a:rPr>
              <a:t>Na teheranski konferenci (1943) veliki trije </a:t>
            </a:r>
            <a:r>
              <a:rPr lang="sl" sz="2400">
                <a:solidFill>
                  <a:srgbClr val="FF9900"/>
                </a:solidFill>
              </a:rPr>
              <a:t>priznajo partizansko vojsko in osvobodilno gibanje v Jugoslaviji za zaveznike</a:t>
            </a:r>
            <a:r>
              <a:rPr lang="sl" sz="2400">
                <a:solidFill>
                  <a:srgbClr val="FFFFFF"/>
                </a:solidFill>
              </a:rPr>
              <a:t> v boju proti Nemčiji.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369050" y="152400"/>
            <a:ext cx="4654500" cy="29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/>
              <a:t>Zavezniki vztrajajo, da </a:t>
            </a:r>
            <a:r>
              <a:rPr b="1" lang="sl" sz="2400"/>
              <a:t>komunistična oblast sodeluje z vlado v izgnanstvu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sl" sz="2400">
                <a:solidFill>
                  <a:srgbClr val="FF9900"/>
                </a:solidFill>
              </a:rPr>
              <a:t>Sporazum Tito - Šubašić </a:t>
            </a:r>
            <a:r>
              <a:rPr lang="sl" sz="2400"/>
              <a:t>(1944): predvideva skupno vlado v povojni Jugoslaviji.</a:t>
            </a:r>
            <a:endParaRPr sz="2400"/>
          </a:p>
        </p:txBody>
      </p:sp>
      <p:sp>
        <p:nvSpPr>
          <p:cNvPr id="101" name="Google Shape;101;p18"/>
          <p:cNvSpPr/>
          <p:nvPr/>
        </p:nvSpPr>
        <p:spPr>
          <a:xfrm>
            <a:off x="7056625" y="1109550"/>
            <a:ext cx="306900" cy="540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625" y="3074700"/>
            <a:ext cx="2339651" cy="19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4734375" y="4587250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latin typeface="Roboto"/>
                <a:ea typeface="Roboto"/>
                <a:cs typeface="Roboto"/>
                <a:sym typeface="Roboto"/>
              </a:rPr>
              <a:t>Josip Broz - Tito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820250" cy="254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1727875" y="221025"/>
            <a:ext cx="2339700" cy="96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Boris Kidrič, prvi predsednik Narodne vlade 1945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8750" y="1385225"/>
            <a:ext cx="1882275" cy="2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2308750" y="3828400"/>
            <a:ext cx="2160000" cy="85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Edvard Kocbek, član vodstva OF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9322" y="2571749"/>
            <a:ext cx="1472504" cy="21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0" y="4228550"/>
            <a:ext cx="1820400" cy="96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Edvard Kardelj, predsednik jugoslovanske vlade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Odgovori na vprašanja s pomočjo učbenika.</a:t>
            </a:r>
            <a:endParaRPr/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4644675" y="500925"/>
            <a:ext cx="4341900" cy="44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sl" sz="2000"/>
              <a:t>S čim so si komunisti zagotovili vodilno vlogo v OF? (Učbenik str. 110, besedilo v zgornjem rumenem okvirju.)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sl" sz="2000"/>
              <a:t>V slovarju poglej pomen besede </a:t>
            </a:r>
            <a:r>
              <a:rPr lang="sl" sz="2000" u="sng"/>
              <a:t>federativno</a:t>
            </a:r>
            <a:r>
              <a:rPr lang="sl" sz="2000"/>
              <a:t>. Kaj torej pomeni, da so se jugoslovanski narodi združili v federativne enote?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sl" sz="2000" u="sng"/>
              <a:t>Do kdaj</a:t>
            </a:r>
            <a:r>
              <a:rPr lang="sl" sz="2000"/>
              <a:t> zasedanje AVNOJ-a izgnanski vladi odvzame pristojnosti?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