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8" r:id="rId1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B48C6E1-0936-4A16-9FC0-D7A21BAF7267}" type="datetimeFigureOut">
              <a:rPr lang="sl-SI" smtClean="0"/>
              <a:t>29. 03. 2020</a:t>
            </a:fld>
            <a:endParaRPr lang="sl-SI"/>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sl-SI"/>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DF854A3-DF50-4C13-8D53-06997E3CAD63}"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48C6E1-0936-4A16-9FC0-D7A21BAF7267}" type="datetimeFigureOut">
              <a:rPr lang="sl-SI" smtClean="0"/>
              <a:t>29. 03. 2020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DF854A3-DF50-4C13-8D53-06997E3CAD6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B48C6E1-0936-4A16-9FC0-D7A21BAF7267}" type="datetimeFigureOut">
              <a:rPr lang="sl-SI" smtClean="0"/>
              <a:t>29. 03. 2020</a:t>
            </a:fld>
            <a:endParaRPr lang="sl-SI"/>
          </a:p>
        </p:txBody>
      </p:sp>
      <p:sp>
        <p:nvSpPr>
          <p:cNvPr id="5" name="Footer Placeholder 4"/>
          <p:cNvSpPr>
            <a:spLocks noGrp="1"/>
          </p:cNvSpPr>
          <p:nvPr>
            <p:ph type="ftr" sz="quarter" idx="11"/>
          </p:nvPr>
        </p:nvSpPr>
        <p:spPr>
          <a:xfrm>
            <a:off x="457201" y="6248207"/>
            <a:ext cx="5573483" cy="365125"/>
          </a:xfrm>
        </p:spPr>
        <p:txBody>
          <a:bodyPr/>
          <a:lstStyle/>
          <a:p>
            <a:endParaRPr lang="sl-SI"/>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DF854A3-DF50-4C13-8D53-06997E3CAD63}"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48C6E1-0936-4A16-9FC0-D7A21BAF7267}" type="datetimeFigureOut">
              <a:rPr lang="sl-SI" smtClean="0"/>
              <a:t>29. 03. 2020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F854A3-DF50-4C13-8D53-06997E3CAD63}" type="slidenum">
              <a:rPr lang="sl-SI" smtClean="0"/>
              <a:t>‹#›</a:t>
            </a:fld>
            <a:endParaRPr lang="sl-SI"/>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B48C6E1-0936-4A16-9FC0-D7A21BAF7267}" type="datetimeFigureOut">
              <a:rPr lang="sl-SI" smtClean="0"/>
              <a:t>29. 03. 2020</a:t>
            </a:fld>
            <a:endParaRPr lang="sl-SI"/>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DF854A3-DF50-4C13-8D53-06997E3CAD63}" type="slidenum">
              <a:rPr lang="sl-SI" smtClean="0"/>
              <a:t>‹#›</a:t>
            </a:fld>
            <a:endParaRPr lang="sl-SI"/>
          </a:p>
        </p:txBody>
      </p:sp>
      <p:sp>
        <p:nvSpPr>
          <p:cNvPr id="14" name="Footer Placeholder 13"/>
          <p:cNvSpPr>
            <a:spLocks noGrp="1"/>
          </p:cNvSpPr>
          <p:nvPr>
            <p:ph type="ftr" sz="quarter" idx="12"/>
          </p:nvPr>
        </p:nvSpPr>
        <p:spPr/>
        <p:txBody>
          <a:bodyPr/>
          <a:lstStyle/>
          <a:p>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B48C6E1-0936-4A16-9FC0-D7A21BAF7267}" type="datetimeFigureOut">
              <a:rPr lang="sl-SI" smtClean="0"/>
              <a:t>29. 03. 2020</a:t>
            </a:fld>
            <a:endParaRPr lang="sl-SI"/>
          </a:p>
        </p:txBody>
      </p:sp>
      <p:sp>
        <p:nvSpPr>
          <p:cNvPr id="10" name="Slide Number Placeholder 9"/>
          <p:cNvSpPr>
            <a:spLocks noGrp="1"/>
          </p:cNvSpPr>
          <p:nvPr>
            <p:ph type="sldNum" sz="quarter" idx="16"/>
          </p:nvPr>
        </p:nvSpPr>
        <p:spPr/>
        <p:txBody>
          <a:bodyPr rtlCol="0"/>
          <a:lstStyle/>
          <a:p>
            <a:fld id="{ADF854A3-DF50-4C13-8D53-06997E3CAD63}" type="slidenum">
              <a:rPr lang="sl-SI" smtClean="0"/>
              <a:t>‹#›</a:t>
            </a:fld>
            <a:endParaRPr lang="sl-SI"/>
          </a:p>
        </p:txBody>
      </p:sp>
      <p:sp>
        <p:nvSpPr>
          <p:cNvPr id="12" name="Footer Placeholder 11"/>
          <p:cNvSpPr>
            <a:spLocks noGrp="1"/>
          </p:cNvSpPr>
          <p:nvPr>
            <p:ph type="ftr" sz="quarter" idx="17"/>
          </p:nvPr>
        </p:nvSpPr>
        <p:spPr/>
        <p:txBody>
          <a:bodyPr rtlCol="0"/>
          <a:lstStyle/>
          <a:p>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B48C6E1-0936-4A16-9FC0-D7A21BAF7267}" type="datetimeFigureOut">
              <a:rPr lang="sl-SI" smtClean="0"/>
              <a:t>29. 03. 2020</a:t>
            </a:fld>
            <a:endParaRPr lang="sl-SI"/>
          </a:p>
        </p:txBody>
      </p:sp>
      <p:sp>
        <p:nvSpPr>
          <p:cNvPr id="12" name="Slide Number Placeholder 11"/>
          <p:cNvSpPr>
            <a:spLocks noGrp="1"/>
          </p:cNvSpPr>
          <p:nvPr>
            <p:ph type="sldNum" sz="quarter" idx="16"/>
          </p:nvPr>
        </p:nvSpPr>
        <p:spPr/>
        <p:txBody>
          <a:bodyPr rtlCol="0"/>
          <a:lstStyle/>
          <a:p>
            <a:fld id="{ADF854A3-DF50-4C13-8D53-06997E3CAD63}" type="slidenum">
              <a:rPr lang="sl-SI" smtClean="0"/>
              <a:t>‹#›</a:t>
            </a:fld>
            <a:endParaRPr lang="sl-SI"/>
          </a:p>
        </p:txBody>
      </p:sp>
      <p:sp>
        <p:nvSpPr>
          <p:cNvPr id="14" name="Footer Placeholder 13"/>
          <p:cNvSpPr>
            <a:spLocks noGrp="1"/>
          </p:cNvSpPr>
          <p:nvPr>
            <p:ph type="ftr" sz="quarter" idx="17"/>
          </p:nvPr>
        </p:nvSpPr>
        <p:spPr/>
        <p:txBody>
          <a:bodyPr rtlCol="0"/>
          <a:lstStyle/>
          <a:p>
            <a:endParaRPr lang="sl-SI"/>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48C6E1-0936-4A16-9FC0-D7A21BAF7267}" type="datetimeFigureOut">
              <a:rPr lang="sl-SI" smtClean="0"/>
              <a:t>29. 03. 2020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DF854A3-DF50-4C13-8D53-06997E3CAD6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8C6E1-0936-4A16-9FC0-D7A21BAF7267}" type="datetimeFigureOut">
              <a:rPr lang="sl-SI" smtClean="0"/>
              <a:t>29. 03. 2020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DF854A3-DF50-4C13-8D53-06997E3CAD6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B48C6E1-0936-4A16-9FC0-D7A21BAF7267}" type="datetimeFigureOut">
              <a:rPr lang="sl-SI" smtClean="0"/>
              <a:t>29. 03. 2020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DF854A3-DF50-4C13-8D53-06997E3CAD63}" type="slidenum">
              <a:rPr lang="sl-SI" smtClean="0"/>
              <a:t>‹#›</a:t>
            </a:fld>
            <a:endParaRPr lang="sl-SI"/>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B48C6E1-0936-4A16-9FC0-D7A21BAF7267}" type="datetimeFigureOut">
              <a:rPr lang="sl-SI" smtClean="0"/>
              <a:t>29. 03. 2020</a:t>
            </a:fld>
            <a:endParaRPr lang="sl-SI"/>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DF854A3-DF50-4C13-8D53-06997E3CAD63}" type="slidenum">
              <a:rPr lang="sl-SI" smtClean="0"/>
              <a:t>‹#›</a:t>
            </a:fld>
            <a:endParaRPr lang="sl-SI"/>
          </a:p>
        </p:txBody>
      </p:sp>
      <p:sp>
        <p:nvSpPr>
          <p:cNvPr id="14" name="Footer Placeholder 13"/>
          <p:cNvSpPr>
            <a:spLocks noGrp="1"/>
          </p:cNvSpPr>
          <p:nvPr>
            <p:ph type="ftr" sz="quarter" idx="12"/>
          </p:nvPr>
        </p:nvSpPr>
        <p:spPr>
          <a:xfrm>
            <a:off x="1600200" y="6248206"/>
            <a:ext cx="4572000" cy="365125"/>
          </a:xfrm>
        </p:spPr>
        <p:txBody>
          <a:bodyPr rtlCol="0"/>
          <a:lstStyle/>
          <a:p>
            <a:endParaRPr lang="sl-SI"/>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B48C6E1-0936-4A16-9FC0-D7A21BAF7267}" type="datetimeFigureOut">
              <a:rPr lang="sl-SI" smtClean="0"/>
              <a:t>29. 03. 2020</a:t>
            </a:fld>
            <a:endParaRPr lang="sl-SI"/>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sl-SI"/>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DF854A3-DF50-4C13-8D53-06997E3CAD6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038600"/>
            <a:ext cx="7003504" cy="1828800"/>
          </a:xfrm>
        </p:spPr>
        <p:txBody>
          <a:bodyPr>
            <a:normAutofit fontScale="90000"/>
          </a:bodyPr>
          <a:lstStyle/>
          <a:p>
            <a:r>
              <a:rPr lang="sl-SI" altLang="sl-SI" b="1" dirty="0"/>
              <a:t>KAKO SE JE OKREPILO POLITIČNO DELOVANJE SLOVENCEV</a:t>
            </a:r>
            <a:r>
              <a:rPr lang="sl-SI" altLang="sl-SI" dirty="0"/>
              <a:t> </a:t>
            </a:r>
            <a:endParaRPr lang="sl-SI" dirty="0"/>
          </a:p>
        </p:txBody>
      </p:sp>
      <p:sp>
        <p:nvSpPr>
          <p:cNvPr id="3" name="Subtitle 2"/>
          <p:cNvSpPr>
            <a:spLocks noGrp="1"/>
          </p:cNvSpPr>
          <p:nvPr>
            <p:ph type="subTitle" idx="1"/>
          </p:nvPr>
        </p:nvSpPr>
        <p:spPr/>
        <p:txBody>
          <a:bodyPr/>
          <a:lstStyle/>
          <a:p>
            <a:r>
              <a:rPr lang="sl-SI" dirty="0" smtClean="0"/>
              <a:t>Učbenik stran 105 - 108</a:t>
            </a:r>
            <a:endParaRPr lang="sl-SI" dirty="0"/>
          </a:p>
        </p:txBody>
      </p:sp>
    </p:spTree>
    <p:extLst>
      <p:ext uri="{BB962C8B-B14F-4D97-AF65-F5344CB8AC3E}">
        <p14:creationId xmlns:p14="http://schemas.microsoft.com/office/powerpoint/2010/main" val="198163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2"/>
            <a:ext cx="323938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4581128"/>
            <a:ext cx="1643335" cy="369332"/>
          </a:xfrm>
          <a:prstGeom prst="rect">
            <a:avLst/>
          </a:prstGeom>
          <a:noFill/>
        </p:spPr>
        <p:txBody>
          <a:bodyPr wrap="none" rtlCol="0">
            <a:spAutoFit/>
          </a:bodyPr>
          <a:lstStyle/>
          <a:p>
            <a:r>
              <a:rPr lang="sl-SI" dirty="0" smtClean="0"/>
              <a:t>Vabilo na tabor</a:t>
            </a:r>
            <a:endParaRPr lang="sl-SI"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872" y="111589"/>
            <a:ext cx="2503632" cy="338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45854" y="3503494"/>
            <a:ext cx="1763816" cy="369332"/>
          </a:xfrm>
          <a:prstGeom prst="rect">
            <a:avLst/>
          </a:prstGeom>
          <a:noFill/>
        </p:spPr>
        <p:txBody>
          <a:bodyPr wrap="none" rtlCol="0">
            <a:spAutoFit/>
          </a:bodyPr>
          <a:lstStyle/>
          <a:p>
            <a:r>
              <a:rPr lang="sl-SI" dirty="0" smtClean="0"/>
              <a:t>Glasilo Preporod</a:t>
            </a:r>
            <a:endParaRPr lang="sl-SI"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92696"/>
            <a:ext cx="38100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27584" y="5979070"/>
            <a:ext cx="6940874" cy="646331"/>
          </a:xfrm>
          <a:prstGeom prst="rect">
            <a:avLst/>
          </a:prstGeom>
          <a:noFill/>
        </p:spPr>
        <p:txBody>
          <a:bodyPr wrap="none" rtlCol="0">
            <a:spAutoFit/>
          </a:bodyPr>
          <a:lstStyle/>
          <a:p>
            <a:r>
              <a:rPr lang="sl-SI" dirty="0" smtClean="0"/>
              <a:t>Ivana Cankarja oblast zapre za teden dni, zaradi podpore politični zvezi</a:t>
            </a:r>
          </a:p>
          <a:p>
            <a:r>
              <a:rPr lang="sl-SI" dirty="0" smtClean="0"/>
              <a:t>Jugoslovanskih narodov. Ne strinja pa se z neoilirizmom.</a:t>
            </a:r>
            <a:endParaRPr lang="sl-SI" dirty="0"/>
          </a:p>
        </p:txBody>
      </p:sp>
    </p:spTree>
    <p:extLst>
      <p:ext uri="{BB962C8B-B14F-4D97-AF65-F5344CB8AC3E}">
        <p14:creationId xmlns:p14="http://schemas.microsoft.com/office/powerpoint/2010/main" val="57090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Odgovori na vprašanja s pomočjo učbenika in pisnih virov.</a:t>
            </a:r>
            <a:endParaRPr lang="sl-SI" sz="3200" dirty="0"/>
          </a:p>
        </p:txBody>
      </p:sp>
      <p:sp>
        <p:nvSpPr>
          <p:cNvPr id="3" name="Content Placeholder 2"/>
          <p:cNvSpPr>
            <a:spLocks noGrp="1"/>
          </p:cNvSpPr>
          <p:nvPr>
            <p:ph sz="quarter" idx="1"/>
          </p:nvPr>
        </p:nvSpPr>
        <p:spPr/>
        <p:txBody>
          <a:bodyPr/>
          <a:lstStyle/>
          <a:p>
            <a:pPr marL="0" indent="0">
              <a:buNone/>
            </a:pPr>
            <a:r>
              <a:rPr lang="sl-SI" dirty="0" smtClean="0"/>
              <a:t>1. Iz vira razberi, </a:t>
            </a:r>
            <a:r>
              <a:rPr lang="sl-SI" u="sng" dirty="0" smtClean="0"/>
              <a:t>kje</a:t>
            </a:r>
            <a:r>
              <a:rPr lang="sl-SI" dirty="0" smtClean="0"/>
              <a:t> so potekali tabori, </a:t>
            </a:r>
            <a:r>
              <a:rPr lang="sl-SI" u="sng" dirty="0" smtClean="0"/>
              <a:t>kdo</a:t>
            </a:r>
            <a:r>
              <a:rPr lang="sl-SI" dirty="0" smtClean="0"/>
              <a:t> se jih je udeleževal in </a:t>
            </a:r>
            <a:r>
              <a:rPr lang="sl-SI" u="sng" dirty="0" smtClean="0"/>
              <a:t>zakaj je bila pomembna udeležba </a:t>
            </a:r>
            <a:r>
              <a:rPr lang="sl-SI" dirty="0" smtClean="0"/>
              <a:t>na taboru? </a:t>
            </a:r>
            <a:endParaRPr lang="sl-SI" dirty="0"/>
          </a:p>
        </p:txBody>
      </p:sp>
      <p:sp>
        <p:nvSpPr>
          <p:cNvPr id="4" name="Vertical Scroll 3"/>
          <p:cNvSpPr/>
          <p:nvPr/>
        </p:nvSpPr>
        <p:spPr>
          <a:xfrm>
            <a:off x="2627784" y="2636912"/>
            <a:ext cx="5184576" cy="3672408"/>
          </a:xfrm>
          <a:prstGeom prst="verticalScroll">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i="1" dirty="0" smtClean="0">
                <a:solidFill>
                  <a:schemeClr val="tx1">
                    <a:lumMod val="75000"/>
                    <a:lumOff val="25000"/>
                  </a:schemeClr>
                </a:solidFill>
                <a:latin typeface="Agency FB" panose="020B0503020202020204" pitchFamily="34" charset="0"/>
              </a:rPr>
              <a:t>„Kdor koli more, naj pride, nihče naj doma ne ostane, ker zdaj se po pretečenih 1000 letih zbiramo prvikrat na Slovenskem pod milim nebom, in ta shod je vse drugače bolj imenitna reč, nego kakršnakoli druga veselica na tem svetu, ker tu za naše naj svetejše, pa najbolj zanemarjene pravice /.../. Pride naj vsak, bodi si kemt, nagornjak ali vincar. Samo če bomo iz vseh stanov izkušeni kaj sklepali in sklenoli, potem bomo kaj dosegli /.../. Na noge torej!“</a:t>
            </a:r>
          </a:p>
          <a:p>
            <a:pPr algn="ctr"/>
            <a:r>
              <a:rPr lang="sl-SI" sz="1400" dirty="0" smtClean="0">
                <a:solidFill>
                  <a:schemeClr val="tx1">
                    <a:lumMod val="75000"/>
                    <a:lumOff val="25000"/>
                  </a:schemeClr>
                </a:solidFill>
              </a:rPr>
              <a:t>(Vabilo na tabor v Ljutomer, Slovenski narod, avgust 1868)</a:t>
            </a:r>
            <a:endParaRPr lang="sl-SI" sz="1400" dirty="0">
              <a:solidFill>
                <a:schemeClr val="tx1">
                  <a:lumMod val="75000"/>
                  <a:lumOff val="25000"/>
                </a:schemeClr>
              </a:solidFill>
            </a:endParaRPr>
          </a:p>
        </p:txBody>
      </p:sp>
    </p:spTree>
    <p:extLst>
      <p:ext uri="{BB962C8B-B14F-4D97-AF65-F5344CB8AC3E}">
        <p14:creationId xmlns:p14="http://schemas.microsoft.com/office/powerpoint/2010/main" val="35457742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sz="quarter" idx="1"/>
          </p:nvPr>
        </p:nvSpPr>
        <p:spPr/>
        <p:txBody>
          <a:bodyPr/>
          <a:lstStyle/>
          <a:p>
            <a:pPr marL="0" indent="0">
              <a:buNone/>
            </a:pPr>
            <a:r>
              <a:rPr lang="sl-SI" dirty="0" smtClean="0"/>
              <a:t>2. Iz vira razberi, zakaj so se Slovenci zavzemali za trializem pod Avstro – Ogrsko? (2 razloga)</a:t>
            </a:r>
          </a:p>
          <a:p>
            <a:pPr marL="0" indent="0">
              <a:buNone/>
            </a:pPr>
            <a:r>
              <a:rPr lang="sl-SI" dirty="0" smtClean="0"/>
              <a:t> </a:t>
            </a:r>
            <a:endParaRPr lang="sl-SI" dirty="0"/>
          </a:p>
        </p:txBody>
      </p:sp>
      <p:sp>
        <p:nvSpPr>
          <p:cNvPr id="4" name="Flowchart: Punched Tape 3"/>
          <p:cNvSpPr/>
          <p:nvPr/>
        </p:nvSpPr>
        <p:spPr>
          <a:xfrm>
            <a:off x="2267744" y="2780928"/>
            <a:ext cx="5890891" cy="2952328"/>
          </a:xfrm>
          <a:prstGeom prst="flowChartPunchedTap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i="1" dirty="0" smtClean="0">
              <a:solidFill>
                <a:schemeClr val="tx1">
                  <a:lumMod val="75000"/>
                  <a:lumOff val="25000"/>
                </a:schemeClr>
              </a:solidFill>
              <a:latin typeface="Agency FB" panose="020B0503020202020204" pitchFamily="34" charset="0"/>
            </a:endParaRPr>
          </a:p>
          <a:p>
            <a:pPr algn="ctr"/>
            <a:r>
              <a:rPr lang="sl-SI" i="1" dirty="0" smtClean="0">
                <a:solidFill>
                  <a:schemeClr val="tx1">
                    <a:lumMod val="75000"/>
                    <a:lumOff val="25000"/>
                  </a:schemeClr>
                </a:solidFill>
                <a:latin typeface="Agency FB" panose="020B0503020202020204" pitchFamily="34" charset="0"/>
              </a:rPr>
              <a:t>„ Naš državnopravni program je trializem. Zavzemamo se zanj ne le iz narodnih, temveč  tudi dinastičnih vzrokov; kajti pretežna masa slovenskega ljudstva je cesarju zvesta in stremi za veliko, mogočno monarhijo pod žezlom habsburške dinastije. Združitev južnoslovanskih pokrajin v tretje državnopravno telo v okviru monarhije je dinastična potreba /.../.</a:t>
            </a:r>
          </a:p>
          <a:p>
            <a:pPr algn="ctr"/>
            <a:r>
              <a:rPr lang="sl-SI" sz="1400" dirty="0" smtClean="0">
                <a:solidFill>
                  <a:schemeClr val="tx1">
                    <a:lumMod val="75000"/>
                    <a:lumOff val="25000"/>
                  </a:schemeClr>
                </a:solidFill>
              </a:rPr>
              <a:t>(iz zapisa Ivana Šušteršiča, voditelja SLS, prestolonasledniku Francu ferdinandu, 1909)</a:t>
            </a:r>
            <a:endParaRPr lang="sl-SI" sz="1400" dirty="0">
              <a:solidFill>
                <a:schemeClr val="tx1">
                  <a:lumMod val="75000"/>
                  <a:lumOff val="25000"/>
                </a:schemeClr>
              </a:solidFill>
            </a:endParaRPr>
          </a:p>
        </p:txBody>
      </p:sp>
    </p:spTree>
    <p:extLst>
      <p:ext uri="{BB962C8B-B14F-4D97-AF65-F5344CB8AC3E}">
        <p14:creationId xmlns:p14="http://schemas.microsoft.com/office/powerpoint/2010/main" val="64000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sz="quarter" idx="1"/>
          </p:nvPr>
        </p:nvSpPr>
        <p:spPr/>
        <p:txBody>
          <a:bodyPr/>
          <a:lstStyle/>
          <a:p>
            <a:endParaRPr lang="sl-SI" dirty="0" smtClean="0"/>
          </a:p>
          <a:p>
            <a:pPr marL="0" indent="0">
              <a:buNone/>
            </a:pPr>
            <a:r>
              <a:rPr lang="sl-SI" dirty="0" smtClean="0"/>
              <a:t>3. Zakaj </a:t>
            </a:r>
            <a:r>
              <a:rPr lang="sl-SI" u="sng" dirty="0" smtClean="0"/>
              <a:t>neoilirizem</a:t>
            </a:r>
            <a:r>
              <a:rPr lang="sl-SI" dirty="0" smtClean="0"/>
              <a:t> večina strank </a:t>
            </a:r>
            <a:r>
              <a:rPr lang="sl-SI" u="sng" dirty="0" smtClean="0"/>
              <a:t>ne</a:t>
            </a:r>
            <a:r>
              <a:rPr lang="sl-SI" dirty="0" smtClean="0"/>
              <a:t> podpira? </a:t>
            </a:r>
          </a:p>
          <a:p>
            <a:pPr marL="0" indent="0">
              <a:buNone/>
            </a:pPr>
            <a:r>
              <a:rPr lang="sl-SI" dirty="0"/>
              <a:t> </a:t>
            </a:r>
            <a:r>
              <a:rPr lang="sl-SI" dirty="0" smtClean="0"/>
              <a:t>  </a:t>
            </a:r>
            <a:r>
              <a:rPr lang="sl-SI" sz="2400" dirty="0" smtClean="0"/>
              <a:t>Pomagaj si z besedilom pod sliko učbenik stran 108.</a:t>
            </a:r>
          </a:p>
          <a:p>
            <a:pPr marL="0" indent="0">
              <a:buNone/>
            </a:pPr>
            <a:endParaRPr lang="sl-SI" dirty="0"/>
          </a:p>
          <a:p>
            <a:pPr marL="0" indent="0">
              <a:buNone/>
            </a:pPr>
            <a:r>
              <a:rPr lang="sl-SI" dirty="0" smtClean="0"/>
              <a:t>4. </a:t>
            </a:r>
            <a:r>
              <a:rPr lang="sl-SI" dirty="0"/>
              <a:t>V čem so se slovenske stranke najbolj razlikovale? (vsaj 2 razliki)</a:t>
            </a:r>
          </a:p>
          <a:p>
            <a:pPr marL="0" indent="0">
              <a:buNone/>
            </a:pPr>
            <a:endParaRPr lang="sl-S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23" y="2626518"/>
            <a:ext cx="696677" cy="8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69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1. Pomembna vloga čitalnic in taborov</a:t>
            </a:r>
            <a:endParaRPr lang="sl-SI" dirty="0"/>
          </a:p>
        </p:txBody>
      </p:sp>
      <p:sp>
        <p:nvSpPr>
          <p:cNvPr id="3" name="Content Placeholder 2"/>
          <p:cNvSpPr>
            <a:spLocks noGrp="1"/>
          </p:cNvSpPr>
          <p:nvPr>
            <p:ph sz="quarter" idx="1"/>
          </p:nvPr>
        </p:nvSpPr>
        <p:spPr/>
        <p:txBody>
          <a:bodyPr>
            <a:normAutofit lnSpcReduction="10000"/>
          </a:bodyPr>
          <a:lstStyle/>
          <a:p>
            <a:r>
              <a:rPr lang="sl-SI" altLang="sl-SI" sz="2800" dirty="0" smtClean="0"/>
              <a:t>Uvedba dualizma omogoči politično življenje: </a:t>
            </a:r>
            <a:r>
              <a:rPr lang="sl-SI" altLang="sl-SI" sz="2800" u="sng" dirty="0" smtClean="0"/>
              <a:t>ustanavljanje društev, enakopravnost narodov, varovanje jezikov.</a:t>
            </a:r>
            <a:r>
              <a:rPr lang="sl-SI" altLang="sl-SI" sz="2800" dirty="0" smtClean="0"/>
              <a:t>      Avstro – Ogrska ne uresniči popolnoma!</a:t>
            </a:r>
          </a:p>
          <a:p>
            <a:r>
              <a:rPr lang="sl-SI" altLang="sl-SI" sz="2800" dirty="0" smtClean="0"/>
              <a:t>Narodno gibanje se okrepi - pomembne</a:t>
            </a:r>
            <a:r>
              <a:rPr lang="sl-SI" altLang="sl-SI" sz="2800" b="1" dirty="0" smtClean="0"/>
              <a:t> </a:t>
            </a:r>
            <a:r>
              <a:rPr lang="sl-SI" altLang="sl-SI" sz="2800" b="1" dirty="0" smtClean="0">
                <a:solidFill>
                  <a:schemeClr val="accent2"/>
                </a:solidFill>
              </a:rPr>
              <a:t>ČITALNICE</a:t>
            </a:r>
            <a:r>
              <a:rPr lang="sl-SI" altLang="sl-SI" sz="2800" dirty="0">
                <a:solidFill>
                  <a:schemeClr val="accent2"/>
                </a:solidFill>
              </a:rPr>
              <a:t> </a:t>
            </a:r>
            <a:r>
              <a:rPr lang="sl-SI" altLang="sl-SI" sz="2800" dirty="0" smtClean="0"/>
              <a:t>nekakšna </a:t>
            </a:r>
            <a:r>
              <a:rPr lang="sl-SI" altLang="sl-SI" sz="2800" dirty="0"/>
              <a:t>kulturna društva, delovanje tudi </a:t>
            </a:r>
            <a:r>
              <a:rPr lang="sl-SI" altLang="sl-SI" sz="2800" dirty="0" smtClean="0"/>
              <a:t>politično.</a:t>
            </a:r>
          </a:p>
          <a:p>
            <a:pPr marL="0" indent="0">
              <a:buNone/>
            </a:pPr>
            <a:r>
              <a:rPr lang="sl-SI" altLang="sl-SI" sz="2800" b="1" dirty="0" smtClean="0"/>
              <a:t>poglavitna </a:t>
            </a:r>
            <a:r>
              <a:rPr lang="sl-SI" altLang="sl-SI" sz="2800" b="1" dirty="0"/>
              <a:t>dejavnost – </a:t>
            </a:r>
            <a:r>
              <a:rPr lang="sl-SI" altLang="sl-SI" sz="2800" b="1" dirty="0">
                <a:solidFill>
                  <a:schemeClr val="accent2"/>
                </a:solidFill>
              </a:rPr>
              <a:t>kulturne prireditve</a:t>
            </a:r>
            <a:r>
              <a:rPr lang="sl-SI" altLang="sl-SI" sz="2800" b="1" dirty="0"/>
              <a:t>- BESEDE</a:t>
            </a:r>
            <a:r>
              <a:rPr lang="sl-SI" altLang="sl-SI" sz="2800" dirty="0"/>
              <a:t> </a:t>
            </a:r>
          </a:p>
          <a:p>
            <a:pPr>
              <a:buFontTx/>
              <a:buChar char="-"/>
            </a:pPr>
            <a:r>
              <a:rPr lang="sl-SI" altLang="sl-SI" sz="2800" dirty="0" smtClean="0"/>
              <a:t>v </a:t>
            </a:r>
            <a:r>
              <a:rPr lang="sl-SI" altLang="sl-SI" sz="2800" dirty="0"/>
              <a:t>slovenskem </a:t>
            </a:r>
            <a:r>
              <a:rPr lang="sl-SI" altLang="sl-SI" sz="2800" dirty="0" smtClean="0"/>
              <a:t>jeziku</a:t>
            </a:r>
          </a:p>
          <a:p>
            <a:pPr>
              <a:buFontTx/>
              <a:buChar char="-"/>
            </a:pPr>
            <a:r>
              <a:rPr lang="sl-SI" altLang="sl-SI" sz="2800" b="1" dirty="0" smtClean="0"/>
              <a:t>Druga društva:</a:t>
            </a:r>
            <a:r>
              <a:rPr lang="sl-SI" altLang="sl-SI" sz="2800" dirty="0" smtClean="0"/>
              <a:t> telovadna, izdajanje slovenskih knjig, ...</a:t>
            </a:r>
            <a:endParaRPr lang="sl-SI" altLang="sl-SI" sz="2800" dirty="0"/>
          </a:p>
        </p:txBody>
      </p:sp>
      <p:sp>
        <p:nvSpPr>
          <p:cNvPr id="4" name="Right Arrow 3"/>
          <p:cNvSpPr/>
          <p:nvPr/>
        </p:nvSpPr>
        <p:spPr>
          <a:xfrm>
            <a:off x="3707904" y="2492896"/>
            <a:ext cx="36004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4402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18675"/>
            <a:ext cx="4248472" cy="29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3357" y="33505"/>
            <a:ext cx="2113271" cy="369332"/>
          </a:xfrm>
          <a:prstGeom prst="rect">
            <a:avLst/>
          </a:prstGeom>
          <a:noFill/>
        </p:spPr>
        <p:txBody>
          <a:bodyPr wrap="none" rtlCol="0">
            <a:spAutoFit/>
          </a:bodyPr>
          <a:lstStyle/>
          <a:p>
            <a:r>
              <a:rPr lang="sl-SI" dirty="0" smtClean="0"/>
              <a:t>Čitalnica na Bovškem</a:t>
            </a:r>
            <a:endParaRPr lang="sl-SI" dirty="0"/>
          </a:p>
        </p:txBody>
      </p:sp>
      <p:pic>
        <p:nvPicPr>
          <p:cNvPr id="1029" name="Picture 5" descr="Čitalnice - Zgodovina - Hervar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15698"/>
            <a:ext cx="2621160" cy="3924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666" y="2885924"/>
            <a:ext cx="1870961" cy="369332"/>
          </a:xfrm>
          <a:prstGeom prst="rect">
            <a:avLst/>
          </a:prstGeom>
          <a:noFill/>
        </p:spPr>
        <p:txBody>
          <a:bodyPr wrap="none" rtlCol="0">
            <a:spAutoFit/>
          </a:bodyPr>
          <a:lstStyle/>
          <a:p>
            <a:r>
              <a:rPr lang="sl-SI" dirty="0" smtClean="0"/>
              <a:t>Vabilo na čitalnico</a:t>
            </a:r>
            <a:endParaRPr lang="sl-SI"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380696"/>
            <a:ext cx="5212684" cy="329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95936" y="3082819"/>
            <a:ext cx="2400337" cy="369332"/>
          </a:xfrm>
          <a:prstGeom prst="rect">
            <a:avLst/>
          </a:prstGeom>
          <a:noFill/>
        </p:spPr>
        <p:txBody>
          <a:bodyPr wrap="none" rtlCol="0">
            <a:spAutoFit/>
          </a:bodyPr>
          <a:lstStyle/>
          <a:p>
            <a:r>
              <a:rPr lang="sl-SI" dirty="0" smtClean="0"/>
              <a:t>Telovadno društvo Sokol</a:t>
            </a:r>
            <a:endParaRPr lang="sl-SI" dirty="0"/>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590282"/>
            <a:ext cx="4155677" cy="249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366977" y="218171"/>
            <a:ext cx="2400337" cy="369332"/>
          </a:xfrm>
          <a:prstGeom prst="rect">
            <a:avLst/>
          </a:prstGeom>
          <a:noFill/>
        </p:spPr>
        <p:txBody>
          <a:bodyPr wrap="none" rtlCol="0">
            <a:spAutoFit/>
          </a:bodyPr>
          <a:lstStyle/>
          <a:p>
            <a:r>
              <a:rPr lang="sl-SI" dirty="0" smtClean="0"/>
              <a:t>Telovadno društvo Sokol</a:t>
            </a:r>
            <a:endParaRPr lang="sl-SI" dirty="0"/>
          </a:p>
        </p:txBody>
      </p:sp>
    </p:spTree>
    <p:extLst>
      <p:ext uri="{BB962C8B-B14F-4D97-AF65-F5344CB8AC3E}">
        <p14:creationId xmlns:p14="http://schemas.microsoft.com/office/powerpoint/2010/main" val="310844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sl-SI" altLang="sl-SI" sz="2800" b="1" dirty="0" smtClean="0">
                <a:solidFill>
                  <a:schemeClr val="accent2"/>
                </a:solidFill>
              </a:rPr>
              <a:t>TABORI </a:t>
            </a:r>
            <a:r>
              <a:rPr lang="sl-SI" altLang="sl-SI" sz="2800" dirty="0"/>
              <a:t>– ljudska zborovanja na </a:t>
            </a:r>
            <a:r>
              <a:rPr lang="sl-SI" altLang="sl-SI" sz="2800" dirty="0" smtClean="0"/>
              <a:t>prostem</a:t>
            </a:r>
          </a:p>
          <a:p>
            <a:r>
              <a:rPr lang="sl-SI" altLang="sl-SI" sz="2800" dirty="0"/>
              <a:t>V</a:t>
            </a:r>
            <a:r>
              <a:rPr lang="sl-SI" altLang="sl-SI" sz="2800" dirty="0" smtClean="0"/>
              <a:t> </a:t>
            </a:r>
            <a:r>
              <a:rPr lang="sl-SI" altLang="sl-SI" sz="2800" dirty="0"/>
              <a:t>govorih zahtevali</a:t>
            </a:r>
            <a:r>
              <a:rPr lang="sl-SI" altLang="sl-SI" sz="2800" dirty="0" smtClean="0"/>
              <a:t>: </a:t>
            </a:r>
            <a:r>
              <a:rPr lang="sl-SI" altLang="sl-SI" sz="2800" dirty="0"/>
              <a:t>uresničitev </a:t>
            </a:r>
            <a:r>
              <a:rPr lang="sl-SI" altLang="sl-SI" sz="2800" dirty="0" smtClean="0"/>
              <a:t>zahtev </a:t>
            </a:r>
            <a:r>
              <a:rPr lang="sl-SI" altLang="sl-SI" sz="2800" b="1" dirty="0" smtClean="0"/>
              <a:t>političnega </a:t>
            </a:r>
            <a:r>
              <a:rPr lang="sl-SI" altLang="sl-SI" sz="2800" b="1" dirty="0"/>
              <a:t>programa</a:t>
            </a:r>
            <a:r>
              <a:rPr lang="sl-SI" altLang="sl-SI" sz="2800" dirty="0"/>
              <a:t> Zedinjena Slovenija</a:t>
            </a:r>
          </a:p>
          <a:p>
            <a:r>
              <a:rPr lang="sl-SI" altLang="sl-SI" sz="2800" dirty="0" smtClean="0"/>
              <a:t>uveljavitev </a:t>
            </a:r>
            <a:r>
              <a:rPr lang="sl-SI" altLang="sl-SI" sz="2800" b="1" dirty="0"/>
              <a:t>slovenskega jezika v šolah in uradih</a:t>
            </a:r>
          </a:p>
          <a:p>
            <a:pPr>
              <a:buFontTx/>
              <a:buChar char="-"/>
            </a:pPr>
            <a:r>
              <a:rPr lang="sl-SI" altLang="sl-SI" sz="2800" dirty="0"/>
              <a:t>obravnavali tudi gospodarska, socialna in lokalna </a:t>
            </a:r>
            <a:r>
              <a:rPr lang="sl-SI" altLang="sl-SI" sz="2800" dirty="0" smtClean="0"/>
              <a:t>vprašanja</a:t>
            </a:r>
          </a:p>
          <a:p>
            <a:pPr>
              <a:buFontTx/>
              <a:buChar char="-"/>
            </a:pPr>
            <a:r>
              <a:rPr lang="sl-SI" u="sng" dirty="0" smtClean="0"/>
              <a:t>Oblast tabore prepove, zboji se njihove moči.</a:t>
            </a:r>
            <a:endParaRPr lang="sl-SI" u="sng" dirty="0"/>
          </a:p>
        </p:txBody>
      </p:sp>
      <p:sp>
        <p:nvSpPr>
          <p:cNvPr id="4" name="TextBox 3"/>
          <p:cNvSpPr txBox="1"/>
          <p:nvPr/>
        </p:nvSpPr>
        <p:spPr>
          <a:xfrm>
            <a:off x="539552" y="88756"/>
            <a:ext cx="7776864" cy="1107996"/>
          </a:xfrm>
          <a:prstGeom prst="rect">
            <a:avLst/>
          </a:prstGeom>
          <a:solidFill>
            <a:schemeClr val="accent6">
              <a:lumMod val="75000"/>
            </a:schemeClr>
          </a:solidFill>
          <a:ln w="19050">
            <a:solidFill>
              <a:schemeClr val="accent6">
                <a:lumMod val="50000"/>
              </a:schemeClr>
            </a:solidFill>
          </a:ln>
        </p:spPr>
        <p:txBody>
          <a:bodyPr wrap="square" rtlCol="0">
            <a:spAutoFit/>
          </a:bodyPr>
          <a:lstStyle/>
          <a:p>
            <a:r>
              <a:rPr lang="sl-SI" sz="2400" dirty="0" smtClean="0">
                <a:solidFill>
                  <a:schemeClr val="bg1"/>
                </a:solidFill>
              </a:rPr>
              <a:t>Slovenci na volitvah dobijo </a:t>
            </a:r>
            <a:r>
              <a:rPr lang="sl-SI" sz="2400" b="1" dirty="0" smtClean="0">
                <a:solidFill>
                  <a:schemeClr val="bg1"/>
                </a:solidFill>
              </a:rPr>
              <a:t>svoje poslance </a:t>
            </a:r>
            <a:r>
              <a:rPr lang="sl-SI" sz="2400" dirty="0" smtClean="0">
                <a:solidFill>
                  <a:schemeClr val="bg1"/>
                </a:solidFill>
              </a:rPr>
              <a:t>v deželnih zborih in v dunajskem zboru     okrepljena narodna zavest.</a:t>
            </a:r>
          </a:p>
          <a:p>
            <a:r>
              <a:rPr lang="sl-SI" dirty="0" smtClean="0"/>
              <a:t> </a:t>
            </a:r>
            <a:endParaRPr lang="sl-SI" dirty="0"/>
          </a:p>
        </p:txBody>
      </p:sp>
      <p:sp>
        <p:nvSpPr>
          <p:cNvPr id="6" name="Right Arrow 5"/>
          <p:cNvSpPr/>
          <p:nvPr/>
        </p:nvSpPr>
        <p:spPr>
          <a:xfrm>
            <a:off x="3266842" y="620688"/>
            <a:ext cx="244602" cy="242316"/>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Down Arrow 6"/>
          <p:cNvSpPr/>
          <p:nvPr/>
        </p:nvSpPr>
        <p:spPr>
          <a:xfrm>
            <a:off x="5580112" y="4149080"/>
            <a:ext cx="2423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83155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Dve struji slovenske stranke:</a:t>
            </a:r>
            <a:endParaRPr lang="sl-SI" dirty="0"/>
          </a:p>
        </p:txBody>
      </p:sp>
      <p:graphicFrame>
        <p:nvGraphicFramePr>
          <p:cNvPr id="5" name="Table 4"/>
          <p:cNvGraphicFramePr>
            <a:graphicFrameLocks noGrp="1"/>
          </p:cNvGraphicFramePr>
          <p:nvPr>
            <p:extLst>
              <p:ext uri="{D42A27DB-BD31-4B8C-83A1-F6EECF244321}">
                <p14:modId xmlns:p14="http://schemas.microsoft.com/office/powerpoint/2010/main" val="3452681295"/>
              </p:ext>
            </p:extLst>
          </p:nvPr>
        </p:nvGraphicFramePr>
        <p:xfrm>
          <a:off x="971600" y="1628801"/>
          <a:ext cx="7416824" cy="3372106"/>
        </p:xfrm>
        <a:graphic>
          <a:graphicData uri="http://schemas.openxmlformats.org/drawingml/2006/table">
            <a:tbl>
              <a:tblPr firstRow="1" bandRow="1">
                <a:tableStyleId>{21E4AEA4-8DFA-4A89-87EB-49C32662AFE0}</a:tableStyleId>
              </a:tblPr>
              <a:tblGrid>
                <a:gridCol w="3708412"/>
                <a:gridCol w="3708412"/>
              </a:tblGrid>
              <a:tr h="969100">
                <a:tc>
                  <a:txBody>
                    <a:bodyPr/>
                    <a:lstStyle/>
                    <a:p>
                      <a:r>
                        <a:rPr lang="sl-SI" sz="2400" dirty="0" smtClean="0"/>
                        <a:t>MLADOSLOVENCI – liberalni</a:t>
                      </a:r>
                      <a:r>
                        <a:rPr lang="sl-SI" sz="2400" baseline="0" dirty="0" smtClean="0"/>
                        <a:t> del</a:t>
                      </a:r>
                      <a:endParaRPr lang="sl-SI" sz="2400" dirty="0"/>
                    </a:p>
                  </a:txBody>
                  <a:tcPr/>
                </a:tc>
                <a:tc>
                  <a:txBody>
                    <a:bodyPr/>
                    <a:lstStyle/>
                    <a:p>
                      <a:r>
                        <a:rPr lang="sl-SI" sz="2400" dirty="0" smtClean="0"/>
                        <a:t>STAROSLOVENCI –</a:t>
                      </a:r>
                      <a:r>
                        <a:rPr lang="sl-SI" sz="2400" baseline="0" dirty="0" smtClean="0"/>
                        <a:t> konservativni del</a:t>
                      </a:r>
                      <a:endParaRPr lang="sl-SI" sz="2400" dirty="0"/>
                    </a:p>
                  </a:txBody>
                  <a:tcPr/>
                </a:tc>
              </a:tr>
              <a:tr h="757086">
                <a:tc>
                  <a:txBody>
                    <a:bodyPr/>
                    <a:lstStyle/>
                    <a:p>
                      <a:r>
                        <a:rPr lang="sl-SI" sz="2400" dirty="0" smtClean="0"/>
                        <a:t>- Liberalni nazori</a:t>
                      </a:r>
                      <a:endParaRPr lang="sl-SI" sz="2400" dirty="0"/>
                    </a:p>
                  </a:txBody>
                  <a:tcPr/>
                </a:tc>
                <a:tc>
                  <a:txBody>
                    <a:bodyPr/>
                    <a:lstStyle/>
                    <a:p>
                      <a:r>
                        <a:rPr lang="sl-SI" sz="2400" dirty="0" smtClean="0"/>
                        <a:t>- Podpirali katoliško cerkev</a:t>
                      </a:r>
                      <a:endParaRPr lang="sl-SI" sz="2400" dirty="0"/>
                    </a:p>
                  </a:txBody>
                  <a:tcPr/>
                </a:tc>
              </a:tr>
              <a:tr h="757086">
                <a:tc>
                  <a:txBody>
                    <a:bodyPr/>
                    <a:lstStyle/>
                    <a:p>
                      <a:r>
                        <a:rPr lang="sl-SI" sz="2400" dirty="0" smtClean="0"/>
                        <a:t>- Časopis Slovenskega naroda</a:t>
                      </a:r>
                      <a:endParaRPr lang="sl-SI" sz="2400" dirty="0"/>
                    </a:p>
                  </a:txBody>
                  <a:tcPr/>
                </a:tc>
                <a:tc>
                  <a:txBody>
                    <a:bodyPr/>
                    <a:lstStyle/>
                    <a:p>
                      <a:r>
                        <a:rPr lang="sl-SI" sz="2400" dirty="0" smtClean="0"/>
                        <a:t>- Časopis Slovenec</a:t>
                      </a:r>
                      <a:endParaRPr lang="sl-SI" sz="2400" dirty="0"/>
                    </a:p>
                  </a:txBody>
                  <a:tcPr/>
                </a:tc>
              </a:tr>
              <a:tr h="757086">
                <a:tc>
                  <a:txBody>
                    <a:bodyPr/>
                    <a:lstStyle/>
                    <a:p>
                      <a:r>
                        <a:rPr lang="sl-SI" sz="2400" dirty="0" smtClean="0"/>
                        <a:t>Člani:</a:t>
                      </a:r>
                      <a:r>
                        <a:rPr lang="sl-SI" sz="2400" baseline="0" dirty="0" smtClean="0"/>
                        <a:t> Fran Levstik, Josip Jurčič, ...</a:t>
                      </a:r>
                      <a:endParaRPr lang="sl-SI" sz="2400" dirty="0"/>
                    </a:p>
                  </a:txBody>
                  <a:tcPr/>
                </a:tc>
                <a:tc>
                  <a:txBody>
                    <a:bodyPr/>
                    <a:lstStyle/>
                    <a:p>
                      <a:r>
                        <a:rPr lang="sl-SI" sz="2400" dirty="0" smtClean="0"/>
                        <a:t>Člani: Janez Bleiweis, Henrik</a:t>
                      </a:r>
                      <a:r>
                        <a:rPr lang="sl-SI" sz="2400" baseline="0" dirty="0" smtClean="0"/>
                        <a:t> Costa, ...</a:t>
                      </a:r>
                      <a:endParaRPr lang="sl-SI" sz="2400" dirty="0"/>
                    </a:p>
                  </a:txBody>
                  <a:tcPr/>
                </a:tc>
              </a:tr>
            </a:tbl>
          </a:graphicData>
        </a:graphic>
      </p:graphicFrame>
      <p:sp>
        <p:nvSpPr>
          <p:cNvPr id="7" name="TextBox 6"/>
          <p:cNvSpPr txBox="1"/>
          <p:nvPr/>
        </p:nvSpPr>
        <p:spPr>
          <a:xfrm>
            <a:off x="251520" y="5432328"/>
            <a:ext cx="8712968" cy="830997"/>
          </a:xfrm>
          <a:prstGeom prst="rect">
            <a:avLst/>
          </a:prstGeom>
          <a:noFill/>
        </p:spPr>
        <p:txBody>
          <a:bodyPr wrap="square" rtlCol="0">
            <a:spAutoFit/>
          </a:bodyPr>
          <a:lstStyle/>
          <a:p>
            <a:r>
              <a:rPr lang="sl-SI" sz="2400" dirty="0" smtClean="0"/>
              <a:t>Slovenci so šibkejši od nemških strank, zato </a:t>
            </a:r>
            <a:r>
              <a:rPr lang="sl-SI" sz="2400" b="1" dirty="0" smtClean="0"/>
              <a:t>morata struji sodelovati – </a:t>
            </a:r>
          </a:p>
          <a:p>
            <a:r>
              <a:rPr lang="sl-SI" sz="2400" b="1" dirty="0" smtClean="0">
                <a:solidFill>
                  <a:schemeClr val="accent2"/>
                </a:solidFill>
              </a:rPr>
              <a:t>OBDOBJE SOGLAŠTVA.</a:t>
            </a:r>
            <a:endParaRPr lang="sl-SI" sz="2400" b="1" dirty="0">
              <a:solidFill>
                <a:schemeClr val="accent2"/>
              </a:solidFill>
            </a:endParaRPr>
          </a:p>
        </p:txBody>
      </p:sp>
    </p:spTree>
    <p:extLst>
      <p:ext uri="{BB962C8B-B14F-4D97-AF65-F5344CB8AC3E}">
        <p14:creationId xmlns:p14="http://schemas.microsoft.com/office/powerpoint/2010/main" val="70254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2. Prve slovenske politične stranke</a:t>
            </a:r>
            <a:endParaRPr lang="sl-SI" dirty="0"/>
          </a:p>
        </p:txBody>
      </p:sp>
      <p:sp>
        <p:nvSpPr>
          <p:cNvPr id="3" name="Content Placeholder 2"/>
          <p:cNvSpPr>
            <a:spLocks noGrp="1"/>
          </p:cNvSpPr>
          <p:nvPr>
            <p:ph sz="quarter" idx="1"/>
          </p:nvPr>
        </p:nvSpPr>
        <p:spPr>
          <a:xfrm>
            <a:off x="611560" y="1772816"/>
            <a:ext cx="8153400" cy="4467200"/>
          </a:xfrm>
        </p:spPr>
        <p:txBody>
          <a:bodyPr/>
          <a:lstStyle/>
          <a:p>
            <a:pPr marL="0" indent="0">
              <a:buNone/>
            </a:pPr>
            <a:r>
              <a:rPr lang="sl-SI" altLang="sl-SI" sz="3200" dirty="0" smtClean="0"/>
              <a:t>Na </a:t>
            </a:r>
            <a:r>
              <a:rPr lang="sl-SI" altLang="sl-SI" sz="3200" dirty="0"/>
              <a:t>začetku 90-tih let </a:t>
            </a:r>
            <a:r>
              <a:rPr lang="sl-SI" altLang="sl-SI" sz="3200" dirty="0" smtClean="0"/>
              <a:t>19. stol. </a:t>
            </a:r>
            <a:r>
              <a:rPr lang="sl-SI" altLang="sl-SI" sz="3200" b="1" dirty="0" smtClean="0"/>
              <a:t>stranka </a:t>
            </a:r>
            <a:r>
              <a:rPr lang="sl-SI" altLang="sl-SI" sz="3200" b="1" dirty="0"/>
              <a:t>razcepila </a:t>
            </a:r>
            <a:r>
              <a:rPr lang="sl-SI" altLang="sl-SI" sz="3200" dirty="0"/>
              <a:t>na LIBERALNI in KATOLIŠKI TABOR.</a:t>
            </a:r>
          </a:p>
          <a:p>
            <a:pPr marL="0" indent="0">
              <a:buNone/>
            </a:pPr>
            <a:r>
              <a:rPr lang="sl-SI" altLang="sl-SI" sz="3200" dirty="0" smtClean="0"/>
              <a:t>- kmalu </a:t>
            </a:r>
            <a:r>
              <a:rPr lang="sl-SI" altLang="sl-SI" sz="3200" dirty="0"/>
              <a:t>pridružil še TRETJI- </a:t>
            </a:r>
            <a:r>
              <a:rPr lang="sl-SI" altLang="sl-SI" sz="3200" b="1" dirty="0"/>
              <a:t>DELAVSKI TABOR</a:t>
            </a:r>
          </a:p>
          <a:p>
            <a:r>
              <a:rPr lang="sl-SI" altLang="sl-SI" sz="3200" dirty="0" smtClean="0"/>
              <a:t>V  </a:t>
            </a:r>
            <a:r>
              <a:rPr lang="sl-SI" altLang="sl-SI" sz="3200" dirty="0"/>
              <a:t>A-O so </a:t>
            </a:r>
            <a:r>
              <a:rPr lang="sl-SI" altLang="sl-SI" sz="3200" b="1" dirty="0"/>
              <a:t>1907 uvedli SPLOŠNO VOLILNO PRAVICO</a:t>
            </a:r>
            <a:r>
              <a:rPr lang="sl-SI" altLang="sl-SI" sz="3200" dirty="0"/>
              <a:t> – </a:t>
            </a:r>
            <a:r>
              <a:rPr lang="sl-SI" altLang="sl-SI" sz="3200" u="sng" dirty="0"/>
              <a:t>za vse </a:t>
            </a:r>
            <a:r>
              <a:rPr lang="sl-SI" altLang="sl-SI" sz="3200" u="sng" dirty="0" smtClean="0"/>
              <a:t>moške.</a:t>
            </a:r>
            <a:endParaRPr lang="sl-SI" altLang="sl-SI" sz="3200" u="sng" dirty="0"/>
          </a:p>
          <a:p>
            <a:endParaRPr lang="sl-SI" dirty="0"/>
          </a:p>
        </p:txBody>
      </p:sp>
    </p:spTree>
    <p:extLst>
      <p:ext uri="{BB962C8B-B14F-4D97-AF65-F5344CB8AC3E}">
        <p14:creationId xmlns:p14="http://schemas.microsoft.com/office/powerpoint/2010/main" val="247171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6506228"/>
              </p:ext>
            </p:extLst>
          </p:nvPr>
        </p:nvGraphicFramePr>
        <p:xfrm>
          <a:off x="323529" y="908720"/>
          <a:ext cx="8568951" cy="4680519"/>
        </p:xfrm>
        <a:graphic>
          <a:graphicData uri="http://schemas.openxmlformats.org/drawingml/2006/table">
            <a:tbl>
              <a:tblPr firstRow="1" bandRow="1">
                <a:tableStyleId>{35758FB7-9AC5-4552-8A53-C91805E547FA}</a:tableStyleId>
              </a:tblPr>
              <a:tblGrid>
                <a:gridCol w="2856317"/>
                <a:gridCol w="2856317"/>
                <a:gridCol w="2856317"/>
              </a:tblGrid>
              <a:tr h="1165053">
                <a:tc>
                  <a:txBody>
                    <a:bodyPr/>
                    <a:lstStyle/>
                    <a:p>
                      <a:r>
                        <a:rPr lang="sl-SI" sz="2400" dirty="0" smtClean="0"/>
                        <a:t>KATOLIŠKI TABOR</a:t>
                      </a:r>
                      <a:endParaRPr lang="sl-SI" sz="2400" dirty="0"/>
                    </a:p>
                  </a:txBody>
                  <a:tcPr/>
                </a:tc>
                <a:tc>
                  <a:txBody>
                    <a:bodyPr/>
                    <a:lstStyle/>
                    <a:p>
                      <a:r>
                        <a:rPr lang="sl-SI" sz="2400" dirty="0" smtClean="0"/>
                        <a:t>LIBERALNI</a:t>
                      </a:r>
                      <a:r>
                        <a:rPr lang="sl-SI" sz="2400" baseline="0" dirty="0" smtClean="0"/>
                        <a:t> TABOR</a:t>
                      </a:r>
                      <a:endParaRPr lang="sl-SI" sz="2400" dirty="0"/>
                    </a:p>
                  </a:txBody>
                  <a:tcPr/>
                </a:tc>
                <a:tc>
                  <a:txBody>
                    <a:bodyPr/>
                    <a:lstStyle/>
                    <a:p>
                      <a:r>
                        <a:rPr lang="sl-SI" sz="2400" dirty="0" smtClean="0"/>
                        <a:t>DELAVSKI TABOR</a:t>
                      </a:r>
                      <a:endParaRPr lang="sl-SI" sz="2400" dirty="0"/>
                    </a:p>
                  </a:txBody>
                  <a:tcPr/>
                </a:tc>
              </a:tr>
              <a:tr h="1137357">
                <a:tc>
                  <a:txBody>
                    <a:bodyPr/>
                    <a:lstStyle/>
                    <a:p>
                      <a:r>
                        <a:rPr lang="sl-SI" sz="2000" dirty="0" smtClean="0"/>
                        <a:t>Slovenska ljudska stranka (SLS) – najmočnejša</a:t>
                      </a:r>
                      <a:r>
                        <a:rPr lang="sl-SI" sz="2000" baseline="0" dirty="0" smtClean="0"/>
                        <a:t> stranka </a:t>
                      </a:r>
                      <a:endParaRPr lang="sl-SI" sz="2000" dirty="0"/>
                    </a:p>
                  </a:txBody>
                  <a:tcPr/>
                </a:tc>
                <a:tc>
                  <a:txBody>
                    <a:bodyPr/>
                    <a:lstStyle/>
                    <a:p>
                      <a:r>
                        <a:rPr lang="sl-SI" sz="2000" dirty="0" smtClean="0"/>
                        <a:t>Gospodarski</a:t>
                      </a:r>
                      <a:r>
                        <a:rPr lang="sl-SI" sz="2000" baseline="0" dirty="0" smtClean="0"/>
                        <a:t> liberalizem – kapitalistični razvoj</a:t>
                      </a:r>
                      <a:endParaRPr lang="sl-SI" sz="2000" dirty="0"/>
                    </a:p>
                  </a:txBody>
                  <a:tcPr/>
                </a:tc>
                <a:tc>
                  <a:txBody>
                    <a:bodyPr/>
                    <a:lstStyle/>
                    <a:p>
                      <a:r>
                        <a:rPr lang="sl-SI" sz="2000" dirty="0" smtClean="0"/>
                        <a:t>Zrušitev kapitalizma</a:t>
                      </a:r>
                      <a:endParaRPr lang="sl-SI" sz="2000" dirty="0"/>
                    </a:p>
                  </a:txBody>
                  <a:tcPr/>
                </a:tc>
              </a:tr>
              <a:tr h="792703">
                <a:tc>
                  <a:txBody>
                    <a:bodyPr/>
                    <a:lstStyle/>
                    <a:p>
                      <a:r>
                        <a:rPr lang="sl-SI" sz="2000" dirty="0" smtClean="0"/>
                        <a:t>Pomembnost</a:t>
                      </a:r>
                      <a:r>
                        <a:rPr lang="sl-SI" sz="2000" baseline="0" dirty="0" smtClean="0"/>
                        <a:t> cerkve</a:t>
                      </a:r>
                      <a:endParaRPr lang="sl-SI" sz="2000" dirty="0"/>
                    </a:p>
                  </a:txBody>
                  <a:tcPr/>
                </a:tc>
                <a:tc>
                  <a:txBody>
                    <a:bodyPr/>
                    <a:lstStyle/>
                    <a:p>
                      <a:r>
                        <a:rPr lang="sl-SI" sz="2000" dirty="0" smtClean="0"/>
                        <a:t>Manjša vloga cerkve</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Pravice in boljši položaj delavcev</a:t>
                      </a:r>
                      <a:endParaRPr lang="sl-SI" sz="2000" dirty="0"/>
                    </a:p>
                  </a:txBody>
                  <a:tcPr/>
                </a:tc>
              </a:tr>
              <a:tr h="792703">
                <a:tc>
                  <a:txBody>
                    <a:bodyPr/>
                    <a:lstStyle/>
                    <a:p>
                      <a:r>
                        <a:rPr lang="sl-SI" sz="2000" dirty="0" smtClean="0"/>
                        <a:t>Enakopravnost Slovencev</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smtClean="0"/>
                        <a:t>Enakopravnost Slovencev</a:t>
                      </a:r>
                      <a:endParaRPr lang="sl-SI" sz="2000" dirty="0"/>
                    </a:p>
                  </a:txBody>
                  <a:tcPr/>
                </a:tc>
                <a:tc>
                  <a:txBody>
                    <a:bodyPr/>
                    <a:lstStyle/>
                    <a:p>
                      <a:r>
                        <a:rPr lang="sl-SI" sz="2000" dirty="0" smtClean="0"/>
                        <a:t>Povezava delavcev v A-O</a:t>
                      </a:r>
                      <a:endParaRPr lang="sl-SI" sz="2000" dirty="0"/>
                    </a:p>
                  </a:txBody>
                  <a:tcPr/>
                </a:tc>
              </a:tr>
              <a:tr h="792703">
                <a:tc>
                  <a:txBody>
                    <a:bodyPr/>
                    <a:lstStyle/>
                    <a:p>
                      <a:r>
                        <a:rPr lang="sl-SI" sz="2000" dirty="0" smtClean="0"/>
                        <a:t>Volilci kmetje, nižji uradniki</a:t>
                      </a:r>
                      <a:endParaRPr lang="sl-SI" sz="2000" dirty="0"/>
                    </a:p>
                  </a:txBody>
                  <a:tcPr/>
                </a:tc>
                <a:tc>
                  <a:txBody>
                    <a:bodyPr/>
                    <a:lstStyle/>
                    <a:p>
                      <a:r>
                        <a:rPr lang="sl-SI" sz="2000" dirty="0" smtClean="0"/>
                        <a:t>Volilci</a:t>
                      </a:r>
                      <a:r>
                        <a:rPr lang="sl-SI" sz="2000" baseline="0" dirty="0" smtClean="0"/>
                        <a:t> meščani, podjetniki</a:t>
                      </a:r>
                      <a:endParaRPr lang="sl-SI" sz="2000" dirty="0"/>
                    </a:p>
                  </a:txBody>
                  <a:tcPr/>
                </a:tc>
                <a:tc>
                  <a:txBody>
                    <a:bodyPr/>
                    <a:lstStyle/>
                    <a:p>
                      <a:r>
                        <a:rPr lang="sl-SI" sz="2000" dirty="0" smtClean="0"/>
                        <a:t>Volilci delavci, nekateri</a:t>
                      </a:r>
                      <a:r>
                        <a:rPr lang="sl-SI" sz="2000" baseline="0" dirty="0" smtClean="0"/>
                        <a:t> izobraženci</a:t>
                      </a:r>
                      <a:endParaRPr lang="sl-SI" sz="2000" dirty="0"/>
                    </a:p>
                  </a:txBody>
                  <a:tcPr/>
                </a:tc>
              </a:tr>
            </a:tbl>
          </a:graphicData>
        </a:graphic>
      </p:graphicFrame>
    </p:spTree>
    <p:extLst>
      <p:ext uri="{BB962C8B-B14F-4D97-AF65-F5344CB8AC3E}">
        <p14:creationId xmlns:p14="http://schemas.microsoft.com/office/powerpoint/2010/main" val="94435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3. Politični načrti Slovencev ob prelomu stoletja</a:t>
            </a:r>
            <a:endParaRPr lang="sl-SI" dirty="0"/>
          </a:p>
        </p:txBody>
      </p:sp>
      <p:sp>
        <p:nvSpPr>
          <p:cNvPr id="3" name="Content Placeholder 2"/>
          <p:cNvSpPr>
            <a:spLocks noGrp="1"/>
          </p:cNvSpPr>
          <p:nvPr>
            <p:ph sz="quarter" idx="1"/>
          </p:nvPr>
        </p:nvSpPr>
        <p:spPr/>
        <p:txBody>
          <a:bodyPr/>
          <a:lstStyle/>
          <a:p>
            <a:r>
              <a:rPr lang="sl-SI" dirty="0" smtClean="0"/>
              <a:t>Konec 19. stol. Slovenci kritizirajo oblast, zaradi </a:t>
            </a:r>
            <a:r>
              <a:rPr lang="sl-SI" b="1" dirty="0" smtClean="0"/>
              <a:t>NEENAKOPRAVNEGA POLOŽAJA </a:t>
            </a:r>
            <a:r>
              <a:rPr lang="sl-SI" dirty="0" smtClean="0"/>
              <a:t>in </a:t>
            </a:r>
            <a:r>
              <a:rPr lang="sl-SI" b="1" dirty="0" smtClean="0"/>
              <a:t>pritiska s strani Italijanov in Nemcev</a:t>
            </a:r>
            <a:r>
              <a:rPr lang="sl-SI" dirty="0" smtClean="0"/>
              <a:t> </a:t>
            </a:r>
            <a:r>
              <a:rPr lang="sl-SI" u="sng" dirty="0" smtClean="0"/>
              <a:t>(strah izginotja Slovencev).</a:t>
            </a:r>
          </a:p>
          <a:p>
            <a:r>
              <a:rPr lang="sl-SI" dirty="0" smtClean="0"/>
              <a:t>Da bi bili močnejši – povezava z drugimi narodi – večina </a:t>
            </a:r>
            <a:r>
              <a:rPr lang="sl-SI" b="1" dirty="0" smtClean="0">
                <a:solidFill>
                  <a:schemeClr val="accent2"/>
                </a:solidFill>
              </a:rPr>
              <a:t>JUGOSLOVANSKA IDEJA:</a:t>
            </a:r>
          </a:p>
          <a:p>
            <a:pPr marL="0" indent="0">
              <a:buNone/>
            </a:pPr>
            <a:r>
              <a:rPr lang="sl-SI" dirty="0" smtClean="0"/>
              <a:t>   - Slovenci, Hrvati in Srbi dobro razumejo, ker govorijo podoben jezik,</a:t>
            </a:r>
          </a:p>
          <a:p>
            <a:pPr marL="0" indent="0">
              <a:buNone/>
            </a:pPr>
            <a:r>
              <a:rPr lang="sl-SI" dirty="0" smtClean="0"/>
              <a:t>   - ne podprejo kmetje in duhovščina.</a:t>
            </a:r>
          </a:p>
        </p:txBody>
      </p:sp>
      <p:sp>
        <p:nvSpPr>
          <p:cNvPr id="4" name="Down Arrow 3"/>
          <p:cNvSpPr/>
          <p:nvPr/>
        </p:nvSpPr>
        <p:spPr>
          <a:xfrm>
            <a:off x="6151519" y="4078847"/>
            <a:ext cx="2880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663261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Jugoslovansko idejo podpirajo naslednji programi:</a:t>
            </a:r>
            <a:endParaRPr lang="sl-SI"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03347573"/>
              </p:ext>
            </p:extLst>
          </p:nvPr>
        </p:nvGraphicFramePr>
        <p:xfrm>
          <a:off x="305817" y="1600200"/>
          <a:ext cx="8586663" cy="3989039"/>
        </p:xfrm>
        <a:graphic>
          <a:graphicData uri="http://schemas.openxmlformats.org/drawingml/2006/table">
            <a:tbl>
              <a:tblPr firstRow="1" bandRow="1">
                <a:tableStyleId>{08FB837D-C827-4EFA-A057-4D05807E0F7C}</a:tableStyleId>
              </a:tblPr>
              <a:tblGrid>
                <a:gridCol w="2862221"/>
                <a:gridCol w="2862221"/>
                <a:gridCol w="2862221"/>
              </a:tblGrid>
              <a:tr h="928483">
                <a:tc>
                  <a:txBody>
                    <a:bodyPr/>
                    <a:lstStyle/>
                    <a:p>
                      <a:r>
                        <a:rPr lang="sl-SI" sz="2400" dirty="0" smtClean="0"/>
                        <a:t>Trialistična ureditev - TRIALIZEM</a:t>
                      </a:r>
                      <a:endParaRPr lang="sl-SI" sz="2400" dirty="0"/>
                    </a:p>
                  </a:txBody>
                  <a:tcPr/>
                </a:tc>
                <a:tc>
                  <a:txBody>
                    <a:bodyPr/>
                    <a:lstStyle/>
                    <a:p>
                      <a:r>
                        <a:rPr lang="sl-SI" sz="2400" dirty="0" smtClean="0"/>
                        <a:t>Neoilirsko</a:t>
                      </a:r>
                      <a:r>
                        <a:rPr lang="sl-SI" sz="2400" baseline="0" dirty="0" smtClean="0"/>
                        <a:t> gibanje - NEOILIRIZEM</a:t>
                      </a:r>
                      <a:endParaRPr lang="sl-SI" sz="2400" dirty="0"/>
                    </a:p>
                  </a:txBody>
                  <a:tcPr/>
                </a:tc>
                <a:tc>
                  <a:txBody>
                    <a:bodyPr/>
                    <a:lstStyle/>
                    <a:p>
                      <a:r>
                        <a:rPr lang="sl-SI" sz="2400" dirty="0" smtClean="0"/>
                        <a:t>PREPORODOVCI</a:t>
                      </a:r>
                      <a:endParaRPr lang="sl-SI" sz="2400" dirty="0"/>
                    </a:p>
                  </a:txBody>
                  <a:tcPr/>
                </a:tc>
              </a:tr>
              <a:tr h="1134813">
                <a:tc>
                  <a:txBody>
                    <a:bodyPr/>
                    <a:lstStyle/>
                    <a:p>
                      <a:r>
                        <a:rPr lang="sl-SI" sz="2000" b="1" dirty="0" smtClean="0"/>
                        <a:t>Povezava</a:t>
                      </a:r>
                      <a:r>
                        <a:rPr lang="sl-SI" sz="2000" baseline="0" dirty="0" smtClean="0"/>
                        <a:t> Slovencev, Hrvatov in Srbov v Avstro-Ogrski</a:t>
                      </a:r>
                      <a:endParaRPr lang="sl-SI" sz="2000" dirty="0"/>
                    </a:p>
                  </a:txBody>
                  <a:tcPr/>
                </a:tc>
                <a:tc>
                  <a:txBody>
                    <a:bodyPr/>
                    <a:lstStyle/>
                    <a:p>
                      <a:r>
                        <a:rPr lang="sl-SI" sz="2000" b="1" dirty="0" smtClean="0"/>
                        <a:t>Popolna združitev </a:t>
                      </a:r>
                      <a:r>
                        <a:rPr lang="sl-SI" sz="2000" dirty="0" smtClean="0"/>
                        <a:t>južnih Slovanov</a:t>
                      </a:r>
                      <a:r>
                        <a:rPr lang="sl-SI" sz="2000" baseline="0" dirty="0" smtClean="0"/>
                        <a:t> pod A-O</a:t>
                      </a:r>
                      <a:endParaRPr lang="sl-SI" sz="2000" dirty="0"/>
                    </a:p>
                  </a:txBody>
                  <a:tcPr/>
                </a:tc>
                <a:tc>
                  <a:txBody>
                    <a:bodyPr/>
                    <a:lstStyle/>
                    <a:p>
                      <a:r>
                        <a:rPr lang="sl-SI" sz="2000" dirty="0" smtClean="0"/>
                        <a:t>Tajna organizacija jugoslovansko usmerjenih dijakov in študentov</a:t>
                      </a:r>
                      <a:endParaRPr lang="sl-SI" sz="2000" dirty="0"/>
                    </a:p>
                  </a:txBody>
                  <a:tcPr/>
                </a:tc>
              </a:tr>
              <a:tr h="1134813">
                <a:tc>
                  <a:txBody>
                    <a:bodyPr/>
                    <a:lstStyle/>
                    <a:p>
                      <a:r>
                        <a:rPr lang="sl-SI" sz="2000" dirty="0" smtClean="0"/>
                        <a:t>Tretji avtonomni del monarhije</a:t>
                      </a:r>
                      <a:endParaRPr lang="sl-SI" sz="2000" dirty="0"/>
                    </a:p>
                  </a:txBody>
                  <a:tcPr/>
                </a:tc>
                <a:tc>
                  <a:txBody>
                    <a:bodyPr/>
                    <a:lstStyle/>
                    <a:p>
                      <a:r>
                        <a:rPr lang="sl-SI" sz="2000" dirty="0" smtClean="0"/>
                        <a:t>En</a:t>
                      </a:r>
                      <a:r>
                        <a:rPr lang="sl-SI" sz="2000" baseline="0" dirty="0" smtClean="0"/>
                        <a:t> jezik, ena kultura, ena vera, </a:t>
                      </a:r>
                      <a:r>
                        <a:rPr lang="sl-SI" sz="2000" u="sng" baseline="0" dirty="0" smtClean="0"/>
                        <a:t>ne glede na razlike</a:t>
                      </a:r>
                      <a:endParaRPr lang="sl-SI" sz="2000" u="sng" dirty="0"/>
                    </a:p>
                  </a:txBody>
                  <a:tcPr/>
                </a:tc>
                <a:tc>
                  <a:txBody>
                    <a:bodyPr/>
                    <a:lstStyle/>
                    <a:p>
                      <a:r>
                        <a:rPr lang="sl-SI" sz="2000" dirty="0" smtClean="0"/>
                        <a:t>Samostojna jugoslovanska država okoli</a:t>
                      </a:r>
                      <a:r>
                        <a:rPr lang="sl-SI" sz="2000" baseline="0" dirty="0" smtClean="0"/>
                        <a:t> Srbije</a:t>
                      </a:r>
                      <a:endParaRPr lang="sl-SI" sz="2000" dirty="0"/>
                    </a:p>
                  </a:txBody>
                  <a:tcPr/>
                </a:tc>
              </a:tr>
              <a:tr h="790930">
                <a:tc>
                  <a:txBody>
                    <a:bodyPr/>
                    <a:lstStyle/>
                    <a:p>
                      <a:r>
                        <a:rPr lang="sl-SI" sz="2000" dirty="0" smtClean="0"/>
                        <a:t>Podprejo</a:t>
                      </a:r>
                      <a:r>
                        <a:rPr lang="sl-SI" sz="2000" baseline="0" dirty="0" smtClean="0"/>
                        <a:t> vse slovenske stranke</a:t>
                      </a:r>
                      <a:endParaRPr lang="sl-SI" sz="2000" dirty="0"/>
                    </a:p>
                  </a:txBody>
                  <a:tcPr/>
                </a:tc>
                <a:tc>
                  <a:txBody>
                    <a:bodyPr/>
                    <a:lstStyle/>
                    <a:p>
                      <a:r>
                        <a:rPr lang="sl-SI" sz="2000" dirty="0" smtClean="0"/>
                        <a:t>Majhna podpora</a:t>
                      </a:r>
                      <a:endParaRPr lang="sl-SI" sz="2000" dirty="0"/>
                    </a:p>
                  </a:txBody>
                  <a:tcPr/>
                </a:tc>
                <a:tc>
                  <a:txBody>
                    <a:bodyPr/>
                    <a:lstStyle/>
                    <a:p>
                      <a:r>
                        <a:rPr lang="sl-SI" sz="2000" dirty="0" smtClean="0"/>
                        <a:t>Majhna podpora</a:t>
                      </a:r>
                      <a:endParaRPr lang="sl-SI" sz="2000" dirty="0"/>
                    </a:p>
                  </a:txBody>
                  <a:tcPr/>
                </a:tc>
              </a:tr>
            </a:tbl>
          </a:graphicData>
        </a:graphic>
      </p:graphicFrame>
    </p:spTree>
    <p:extLst>
      <p:ext uri="{BB962C8B-B14F-4D97-AF65-F5344CB8AC3E}">
        <p14:creationId xmlns:p14="http://schemas.microsoft.com/office/powerpoint/2010/main" val="3415885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401</TotalTime>
  <Words>731</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KAKO SE JE OKREPILO POLITIČNO DELOVANJE SLOVENCEV </vt:lpstr>
      <vt:lpstr>1. Pomembna vloga čitalnic in taborov</vt:lpstr>
      <vt:lpstr>PowerPoint Presentation</vt:lpstr>
      <vt:lpstr>PowerPoint Presentation</vt:lpstr>
      <vt:lpstr>Dve struji slovenske stranke:</vt:lpstr>
      <vt:lpstr>2. Prve slovenske politične stranke</vt:lpstr>
      <vt:lpstr>PowerPoint Presentation</vt:lpstr>
      <vt:lpstr>3. Politični načrti Slovencev ob prelomu stoletja</vt:lpstr>
      <vt:lpstr>Jugoslovansko idejo podpirajo naslednji programi:</vt:lpstr>
      <vt:lpstr>PowerPoint Presentation</vt:lpstr>
      <vt:lpstr>Odgovori na vprašanja s pomočjo učbenika in pisnih virov.</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SE JE OKREPILO POLITIČNO DELOVANJE SLOVENCEV </dc:title>
  <dc:creator>Uporabnik sistema Windows</dc:creator>
  <cp:lastModifiedBy>Uporabnik sistema Windows</cp:lastModifiedBy>
  <cp:revision>26</cp:revision>
  <dcterms:created xsi:type="dcterms:W3CDTF">2020-03-29T07:34:24Z</dcterms:created>
  <dcterms:modified xsi:type="dcterms:W3CDTF">2020-03-29T14:15:47Z</dcterms:modified>
</cp:coreProperties>
</file>