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81813" cy="100028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EEE6-767F-4337-AC72-17789232EC1B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8974-93C4-4891-820D-62EFA2DEA4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237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EEE6-767F-4337-AC72-17789232EC1B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8974-93C4-4891-820D-62EFA2DEA4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7112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EEE6-767F-4337-AC72-17789232EC1B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8974-93C4-4891-820D-62EFA2DEA4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9351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EEE6-767F-4337-AC72-17789232EC1B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8974-93C4-4891-820D-62EFA2DEA4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0561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EEE6-767F-4337-AC72-17789232EC1B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8974-93C4-4891-820D-62EFA2DEA4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9670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EEE6-767F-4337-AC72-17789232EC1B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8974-93C4-4891-820D-62EFA2DEA4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17649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EEE6-767F-4337-AC72-17789232EC1B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8974-93C4-4891-820D-62EFA2DEA4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403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EEE6-767F-4337-AC72-17789232EC1B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8974-93C4-4891-820D-62EFA2DEA4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15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EEE6-767F-4337-AC72-17789232EC1B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8974-93C4-4891-820D-62EFA2DEA4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213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EEE6-767F-4337-AC72-17789232EC1B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8974-93C4-4891-820D-62EFA2DEA4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318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EEE6-767F-4337-AC72-17789232EC1B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8974-93C4-4891-820D-62EFA2DEA4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310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DEEE6-767F-4337-AC72-17789232EC1B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18974-93C4-4891-820D-62EFA2DEA4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677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8563"/>
          </a:xfrm>
        </p:spPr>
        <p:txBody>
          <a:bodyPr/>
          <a:lstStyle/>
          <a:p>
            <a:pPr algn="ctr"/>
            <a:r>
              <a:rPr lang="sl-SI" dirty="0" smtClean="0">
                <a:solidFill>
                  <a:schemeClr val="accent5">
                    <a:lumMod val="75000"/>
                  </a:schemeClr>
                </a:solidFill>
              </a:rPr>
              <a:t>IF CLAUSES – CONDITIONAL CLAUSES I</a:t>
            </a:r>
            <a:br>
              <a:rPr lang="sl-SI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l-SI" sz="2800" dirty="0" smtClean="0">
                <a:solidFill>
                  <a:srgbClr val="FF0000"/>
                </a:solidFill>
              </a:rPr>
              <a:t>(Pogojni stavki – prva skupina)</a:t>
            </a:r>
            <a:endParaRPr lang="sl-SI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3688"/>
            <a:ext cx="10312400" cy="50149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skupina pogojnih stavkov: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nanašajo na prihodnost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Dejanje bo uresničeno, če bo pogoj izpolnjen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l-SI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 bom dobil denar, bom potoval po Evropi.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sl-SI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 </a:t>
            </a:r>
            <a:r>
              <a:rPr lang="sl-SI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bom dobil </a:t>
            </a:r>
            <a:r>
              <a:rPr lang="sl-SI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denar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,]= pogoj,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sl-SI" sz="2000" b="1" u="sng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bom potoval </a:t>
            </a:r>
            <a:r>
              <a:rPr lang="sl-SI" sz="2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Evropi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]=uresničeno ali neuresničeno  dejanje / </a:t>
            </a: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posledica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sl-SI" sz="1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 V slovenščini se pojavi v obeh delih </a:t>
            </a:r>
            <a:r>
              <a:rPr lang="sl-SI" sz="1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PRIHODNIK (</a:t>
            </a:r>
            <a:r>
              <a:rPr lang="sl-SI" sz="1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bom dobil / bom potoval)</a:t>
            </a:r>
          </a:p>
          <a:p>
            <a:pPr marL="0" lvl="0" indent="0">
              <a:lnSpc>
                <a:spcPct val="100000"/>
              </a:lnSpc>
              <a:buNone/>
            </a:pPr>
            <a:endParaRPr lang="sl-SI" sz="1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 angleščini isti stavek, pa zveni takole:</a:t>
            </a:r>
            <a:endParaRPr lang="sl-SI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sl-SI" sz="24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sl-SI" sz="2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get the money, I will travel around Europe.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sl-SI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I </a:t>
            </a:r>
            <a:r>
              <a:rPr lang="sl-SI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sl-SI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money</a:t>
            </a: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,]</a:t>
            </a:r>
            <a:r>
              <a:rPr lang="sl-SI" sz="2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pogoj,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sl-SI" sz="2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sl-SI" sz="2000" b="1" u="sng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travel </a:t>
            </a:r>
            <a:r>
              <a:rPr lang="sl-SI" sz="2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around Europe</a:t>
            </a: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.]= posledica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** V angleščini – pogojni del stavka je v navadnem sedanjiku (</a:t>
            </a:r>
            <a:r>
              <a:rPr lang="sl-SI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Present Simple Tense-u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-  glavni del stavka je v prihodniku (</a:t>
            </a:r>
            <a:r>
              <a:rPr lang="sl-SI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WILL FUTURE TENSE oz Future Simple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</a:t>
            </a:r>
            <a:r>
              <a:rPr lang="sl-SI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Tense-u)</a:t>
            </a:r>
          </a:p>
          <a:p>
            <a:pPr marL="0" indent="0">
              <a:buNone/>
            </a:pP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56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/>
              <a:t>f</a:t>
            </a:r>
            <a:r>
              <a:rPr lang="sl-SI" b="1" dirty="0" smtClean="0"/>
              <a:t>ormula</a:t>
            </a:r>
            <a:r>
              <a:rPr lang="sl-SI" dirty="0" smtClean="0">
                <a:solidFill>
                  <a:srgbClr val="FF0000"/>
                </a:solidFill>
              </a:rPr>
              <a:t>:[If + PRESENT SIMPLE</a:t>
            </a:r>
            <a:r>
              <a:rPr lang="sl-SI" sz="5400" b="1" dirty="0" smtClean="0">
                <a:solidFill>
                  <a:srgbClr val="FF0000"/>
                </a:solidFill>
              </a:rPr>
              <a:t>, </a:t>
            </a:r>
            <a:r>
              <a:rPr lang="sl-SI" dirty="0" smtClean="0">
                <a:solidFill>
                  <a:srgbClr val="FF0000"/>
                </a:solidFill>
              </a:rPr>
              <a:t>WILL FUTURE]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73196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Pogojne stavke lahko tudi obrnemo: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Če </a:t>
            </a:r>
            <a:r>
              <a:rPr lang="sl-SI" u="sng" dirty="0" smtClean="0">
                <a:solidFill>
                  <a:srgbClr val="FF0000"/>
                </a:solidFill>
              </a:rPr>
              <a:t>bom dobil </a:t>
            </a:r>
            <a:r>
              <a:rPr lang="sl-SI" dirty="0" smtClean="0">
                <a:solidFill>
                  <a:srgbClr val="FF0000"/>
                </a:solidFill>
              </a:rPr>
              <a:t>denar</a:t>
            </a:r>
            <a:r>
              <a:rPr lang="sl-SI" dirty="0" smtClean="0"/>
              <a:t>, </a:t>
            </a:r>
            <a:r>
              <a:rPr lang="sl-SI" u="sng" dirty="0" smtClean="0">
                <a:solidFill>
                  <a:srgbClr val="0070C0"/>
                </a:solidFill>
              </a:rPr>
              <a:t>bom potov</a:t>
            </a:r>
            <a:r>
              <a:rPr lang="sl-SI" dirty="0" smtClean="0">
                <a:solidFill>
                  <a:srgbClr val="0070C0"/>
                </a:solidFill>
              </a:rPr>
              <a:t>al po Evropi.</a:t>
            </a:r>
          </a:p>
          <a:p>
            <a:pPr marL="0" indent="0">
              <a:buNone/>
            </a:pPr>
            <a:r>
              <a:rPr lang="sl-SI" dirty="0" smtClean="0"/>
              <a:t>       </a:t>
            </a:r>
            <a:r>
              <a:rPr lang="sl-SI" u="sng" dirty="0" smtClean="0">
                <a:solidFill>
                  <a:srgbClr val="0070C0"/>
                </a:solidFill>
              </a:rPr>
              <a:t>Bom potoval </a:t>
            </a:r>
            <a:r>
              <a:rPr lang="sl-SI" dirty="0" smtClean="0">
                <a:solidFill>
                  <a:srgbClr val="0070C0"/>
                </a:solidFill>
              </a:rPr>
              <a:t>po Evropi</a:t>
            </a:r>
            <a:r>
              <a:rPr lang="sl-SI" b="1" dirty="0" smtClean="0">
                <a:solidFill>
                  <a:srgbClr val="00B050"/>
                </a:solidFill>
              </a:rPr>
              <a:t>, če </a:t>
            </a:r>
            <a:r>
              <a:rPr lang="sl-SI" u="sng" dirty="0" smtClean="0">
                <a:solidFill>
                  <a:srgbClr val="FF0000"/>
                </a:solidFill>
              </a:rPr>
              <a:t>bom dobil </a:t>
            </a:r>
            <a:r>
              <a:rPr lang="sl-SI" dirty="0" smtClean="0">
                <a:solidFill>
                  <a:srgbClr val="FF0000"/>
                </a:solidFill>
              </a:rPr>
              <a:t>denar</a:t>
            </a:r>
            <a:r>
              <a:rPr lang="sl-SI" dirty="0" smtClean="0">
                <a:solidFill>
                  <a:srgbClr val="FF0000"/>
                </a:solidFill>
              </a:rPr>
              <a:t>.</a:t>
            </a:r>
            <a:endParaRPr lang="sl-SI" dirty="0" smtClean="0">
              <a:solidFill>
                <a:srgbClr val="FF0000"/>
              </a:solidFill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sl-SI" dirty="0">
                <a:solidFill>
                  <a:srgbClr val="FF0000"/>
                </a:solidFill>
                <a:cs typeface="Arial" panose="020B0604020202020204" pitchFamily="34" charset="0"/>
              </a:rPr>
              <a:t>If I </a:t>
            </a:r>
            <a:r>
              <a:rPr lang="sl-SI" u="sng" dirty="0">
                <a:solidFill>
                  <a:srgbClr val="FF0000"/>
                </a:solidFill>
                <a:cs typeface="Arial" panose="020B0604020202020204" pitchFamily="34" charset="0"/>
              </a:rPr>
              <a:t>get</a:t>
            </a:r>
            <a:r>
              <a:rPr lang="sl-SI" dirty="0">
                <a:solidFill>
                  <a:srgbClr val="FF0000"/>
                </a:solidFill>
                <a:cs typeface="Arial" panose="020B0604020202020204" pitchFamily="34" charset="0"/>
              </a:rPr>
              <a:t> the </a:t>
            </a:r>
            <a:r>
              <a:rPr lang="sl-SI" dirty="0" smtClean="0">
                <a:solidFill>
                  <a:srgbClr val="FF0000"/>
                </a:solidFill>
                <a:cs typeface="Arial" panose="020B0604020202020204" pitchFamily="34" charset="0"/>
              </a:rPr>
              <a:t>money</a:t>
            </a:r>
            <a:r>
              <a:rPr lang="sl-SI" sz="3200" b="1" dirty="0">
                <a:solidFill>
                  <a:srgbClr val="4472C4">
                    <a:lumMod val="75000"/>
                  </a:srgbClr>
                </a:solidFill>
                <a:cs typeface="Arial" panose="020B0604020202020204" pitchFamily="34" charset="0"/>
              </a:rPr>
              <a:t>,</a:t>
            </a:r>
            <a:r>
              <a:rPr lang="sl-SI" dirty="0">
                <a:solidFill>
                  <a:srgbClr val="4472C4">
                    <a:lumMod val="75000"/>
                  </a:srgbClr>
                </a:solidFill>
                <a:cs typeface="Arial" panose="020B0604020202020204" pitchFamily="34" charset="0"/>
              </a:rPr>
              <a:t> I </a:t>
            </a:r>
            <a:r>
              <a:rPr lang="sl-SI" u="sng" dirty="0">
                <a:solidFill>
                  <a:srgbClr val="4472C4">
                    <a:lumMod val="75000"/>
                  </a:srgbClr>
                </a:solidFill>
                <a:cs typeface="Arial" panose="020B0604020202020204" pitchFamily="34" charset="0"/>
              </a:rPr>
              <a:t>will travel </a:t>
            </a:r>
            <a:r>
              <a:rPr lang="sl-SI" dirty="0">
                <a:solidFill>
                  <a:srgbClr val="4472C4">
                    <a:lumMod val="75000"/>
                  </a:srgbClr>
                </a:solidFill>
                <a:cs typeface="Arial" panose="020B0604020202020204" pitchFamily="34" charset="0"/>
              </a:rPr>
              <a:t>around Europe</a:t>
            </a:r>
            <a:r>
              <a:rPr lang="sl-SI" dirty="0" smtClean="0">
                <a:solidFill>
                  <a:srgbClr val="4472C4">
                    <a:lumMod val="75000"/>
                  </a:srgbClr>
                </a:solidFill>
                <a:cs typeface="Arial" panose="020B0604020202020204" pitchFamily="34" charset="0"/>
              </a:rPr>
              <a:t>.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sl-SI" dirty="0">
                <a:solidFill>
                  <a:srgbClr val="4472C4">
                    <a:lumMod val="75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sl-SI" dirty="0" smtClean="0">
                <a:solidFill>
                  <a:srgbClr val="4472C4">
                    <a:lumMod val="75000"/>
                  </a:srgbClr>
                </a:solidFill>
                <a:cs typeface="Arial" panose="020B0604020202020204" pitchFamily="34" charset="0"/>
              </a:rPr>
              <a:t>      I </a:t>
            </a:r>
            <a:r>
              <a:rPr lang="sl-SI" u="sng" dirty="0" smtClean="0">
                <a:solidFill>
                  <a:srgbClr val="4472C4">
                    <a:lumMod val="75000"/>
                  </a:srgbClr>
                </a:solidFill>
                <a:cs typeface="Arial" panose="020B0604020202020204" pitchFamily="34" charset="0"/>
              </a:rPr>
              <a:t>will travel </a:t>
            </a:r>
            <a:r>
              <a:rPr lang="sl-SI" dirty="0" smtClean="0">
                <a:solidFill>
                  <a:srgbClr val="4472C4">
                    <a:lumMod val="75000"/>
                  </a:srgbClr>
                </a:solidFill>
                <a:cs typeface="Arial" panose="020B0604020202020204" pitchFamily="34" charset="0"/>
              </a:rPr>
              <a:t>around Europe </a:t>
            </a:r>
            <a:r>
              <a:rPr lang="sl-SI" b="1" dirty="0" smtClean="0">
                <a:solidFill>
                  <a:srgbClr val="00B050"/>
                </a:solidFill>
                <a:cs typeface="Arial" panose="020B0604020202020204" pitchFamily="34" charset="0"/>
              </a:rPr>
              <a:t>if</a:t>
            </a:r>
            <a:r>
              <a:rPr lang="sl-SI" dirty="0" smtClean="0">
                <a:solidFill>
                  <a:srgbClr val="FF0000"/>
                </a:solidFill>
                <a:cs typeface="Arial" panose="020B0604020202020204" pitchFamily="34" charset="0"/>
              </a:rPr>
              <a:t> I </a:t>
            </a:r>
            <a:r>
              <a:rPr lang="sl-SI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get</a:t>
            </a:r>
            <a:r>
              <a:rPr lang="sl-SI" dirty="0" smtClean="0">
                <a:solidFill>
                  <a:srgbClr val="FF0000"/>
                </a:solidFill>
                <a:cs typeface="Arial" panose="020B0604020202020204" pitchFamily="34" charset="0"/>
              </a:rPr>
              <a:t> the money.</a:t>
            </a:r>
          </a:p>
          <a:p>
            <a:pPr marL="0" lvl="0" indent="0">
              <a:lnSpc>
                <a:spcPct val="100000"/>
              </a:lnSpc>
              <a:buNone/>
            </a:pPr>
            <a:endParaRPr lang="sl-SI" dirty="0" smtClean="0">
              <a:solidFill>
                <a:srgbClr val="4472C4">
                  <a:lumMod val="75000"/>
                </a:srgbClr>
              </a:solidFill>
              <a:cs typeface="Arial" panose="020B0604020202020204" pitchFamily="34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sl-SI" dirty="0" smtClean="0">
                <a:solidFill>
                  <a:srgbClr val="4472C4">
                    <a:lumMod val="75000"/>
                  </a:srgbClr>
                </a:solidFill>
                <a:cs typeface="Arial" panose="020B0604020202020204" pitchFamily="34" charset="0"/>
              </a:rPr>
              <a:t>Pazi: **Kadar obrnemo stavek, je pred </a:t>
            </a:r>
            <a:r>
              <a:rPr lang="sl-SI" dirty="0" smtClean="0">
                <a:solidFill>
                  <a:srgbClr val="4472C4">
                    <a:lumMod val="75000"/>
                  </a:srgbClr>
                </a:solidFill>
                <a:cs typeface="Arial" panose="020B0604020202020204" pitchFamily="34" charset="0"/>
              </a:rPr>
              <a:t>´ČE‘ </a:t>
            </a:r>
            <a:r>
              <a:rPr lang="sl-SI" dirty="0" smtClean="0">
                <a:solidFill>
                  <a:srgbClr val="4472C4">
                    <a:lumMod val="75000"/>
                  </a:srgbClr>
                </a:solidFill>
                <a:cs typeface="Arial" panose="020B0604020202020204" pitchFamily="34" charset="0"/>
              </a:rPr>
              <a:t>še vedno </a:t>
            </a:r>
            <a:r>
              <a:rPr lang="sl-SI" dirty="0" smtClean="0">
                <a:solidFill>
                  <a:srgbClr val="4472C4">
                    <a:lumMod val="75000"/>
                  </a:srgbClr>
                </a:solidFill>
                <a:cs typeface="Arial" panose="020B0604020202020204" pitchFamily="34" charset="0"/>
              </a:rPr>
              <a:t>vejca. </a:t>
            </a:r>
            <a:r>
              <a:rPr lang="sl-SI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Pred ´IF´ je ni!!</a:t>
            </a:r>
          </a:p>
        </p:txBody>
      </p:sp>
      <p:cxnSp>
        <p:nvCxnSpPr>
          <p:cNvPr id="10" name="Elbow Connector 9"/>
          <p:cNvCxnSpPr/>
          <p:nvPr/>
        </p:nvCxnSpPr>
        <p:spPr>
          <a:xfrm rot="5400000" flipH="1" flipV="1">
            <a:off x="831850" y="3092450"/>
            <a:ext cx="12700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>
            <a:off x="1066800" y="2921000"/>
            <a:ext cx="254000" cy="184150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>
            <a:off x="1054100" y="4051300"/>
            <a:ext cx="368300" cy="114300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90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Vaje za utrjevanje:</a:t>
            </a:r>
            <a:endParaRPr lang="sl-SI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4000" dirty="0" smtClean="0"/>
              <a:t>TBp. 59 # 4 / 64 # 2 / 67 # 2 (Check that you can)</a:t>
            </a:r>
          </a:p>
          <a:p>
            <a:r>
              <a:rPr lang="sl-SI" sz="4000" dirty="0" smtClean="0"/>
              <a:t>WBp. </a:t>
            </a:r>
            <a:r>
              <a:rPr lang="sl-SI" sz="4000" dirty="0" smtClean="0"/>
              <a:t>42 #2, </a:t>
            </a:r>
            <a:r>
              <a:rPr lang="sl-SI" sz="4000" dirty="0" smtClean="0"/>
              <a:t>3 /</a:t>
            </a:r>
            <a:r>
              <a:rPr lang="sl-SI" sz="4000" dirty="0" smtClean="0"/>
              <a:t>43 </a:t>
            </a:r>
            <a:r>
              <a:rPr lang="sl-SI" sz="4000" dirty="0" smtClean="0"/>
              <a:t># 4 /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357625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263</Words>
  <Application>Microsoft Office PowerPoint</Application>
  <PresentationFormat>Širokozaslonsko</PresentationFormat>
  <Paragraphs>27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IF CLAUSES – CONDITIONAL CLAUSES I (Pogojni stavki – prva skupina)</vt:lpstr>
      <vt:lpstr>formula:[If + PRESENT SIMPLE, WILL FUTURE]</vt:lpstr>
      <vt:lpstr>Vaje za utrjevanje: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CLAUSES – CONDITIONAL CLAUSES I (Pogojni stavki – prva skupina)</dc:title>
  <dc:creator>Magdalena</dc:creator>
  <cp:lastModifiedBy>Uporabnik</cp:lastModifiedBy>
  <cp:revision>20</cp:revision>
  <cp:lastPrinted>2016-04-03T18:10:03Z</cp:lastPrinted>
  <dcterms:created xsi:type="dcterms:W3CDTF">2016-04-03T10:11:38Z</dcterms:created>
  <dcterms:modified xsi:type="dcterms:W3CDTF">2020-03-30T18:37:10Z</dcterms:modified>
</cp:coreProperties>
</file>