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kemija8/1229/index4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Navodila so sproti ob </a:t>
            </a:r>
            <a:r>
              <a:rPr lang="sl-SI" dirty="0" err="1" smtClean="0"/>
              <a:t>slajdih</a:t>
            </a:r>
            <a:r>
              <a:rPr lang="sl-SI" dirty="0" smtClean="0"/>
              <a:t>. Prepišite in rešite naloge. </a:t>
            </a:r>
            <a:endParaRPr lang="sl-SI" dirty="0" smtClean="0"/>
          </a:p>
          <a:p>
            <a:r>
              <a:rPr lang="sl-SI" dirty="0" smtClean="0"/>
              <a:t>Delovni list – indikatorji – je le za 8b, z 8a smo že rešili. Preberite naloge in rešite. Rešitve vam posredujem v komunikacijo (e-asistent) </a:t>
            </a:r>
            <a:r>
              <a:rPr lang="sl-SI" smtClean="0"/>
              <a:t>v petek.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Bodi dobro :D </a:t>
            </a:r>
          </a:p>
          <a:p>
            <a:r>
              <a:rPr lang="sl-SI" dirty="0" err="1" smtClean="0"/>
              <a:t>P.s</a:t>
            </a:r>
            <a:r>
              <a:rPr lang="sl-SI" dirty="0" smtClean="0"/>
              <a:t>.: pri nas je danes snežilo!!!</a:t>
            </a:r>
          </a:p>
        </p:txBody>
      </p:sp>
    </p:spTree>
    <p:extLst>
      <p:ext uri="{BB962C8B-B14F-4D97-AF65-F5344CB8AC3E}">
        <p14:creationId xmlns:p14="http://schemas.microsoft.com/office/powerpoint/2010/main" val="41236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3775" y="1689463"/>
            <a:ext cx="1061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1. Natrijev hidroksid v vodi razpade na </a:t>
            </a:r>
            <a:r>
              <a:rPr lang="sl-SI" b="1" dirty="0" smtClean="0"/>
              <a:t>natrijeve in </a:t>
            </a:r>
            <a:r>
              <a:rPr lang="sl-SI" b="1" dirty="0" err="1" smtClean="0"/>
              <a:t>hidroksidne</a:t>
            </a:r>
            <a:r>
              <a:rPr lang="sl-SI" b="1" dirty="0" smtClean="0"/>
              <a:t> ione.</a:t>
            </a:r>
            <a:endParaRPr lang="sl-SI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5882" y="-291821"/>
            <a:ext cx="3811901" cy="1017803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420983" y="339634"/>
            <a:ext cx="4572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Vse vaje si lahko kopirate, če to možnost imate.</a:t>
            </a:r>
            <a:endParaRPr lang="sl-SI" dirty="0"/>
          </a:p>
        </p:txBody>
      </p:sp>
      <p:sp>
        <p:nvSpPr>
          <p:cNvPr id="7" name="Navzdol ukrivljena puščica 6"/>
          <p:cNvSpPr/>
          <p:nvPr/>
        </p:nvSpPr>
        <p:spPr>
          <a:xfrm>
            <a:off x="1658983" y="3004824"/>
            <a:ext cx="1524000" cy="249833"/>
          </a:xfrm>
          <a:prstGeom prst="curvedDownArrow">
            <a:avLst>
              <a:gd name="adj1" fmla="val 25000"/>
              <a:gd name="adj2" fmla="val 50000"/>
              <a:gd name="adj3" fmla="val 35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0" name="Raven povezovalnik 9"/>
          <p:cNvCxnSpPr/>
          <p:nvPr/>
        </p:nvCxnSpPr>
        <p:spPr>
          <a:xfrm flipV="1">
            <a:off x="3979817" y="3605348"/>
            <a:ext cx="1454331" cy="87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>
            <a:stCxn id="13" idx="2"/>
          </p:cNvCxnSpPr>
          <p:nvPr/>
        </p:nvCxnSpPr>
        <p:spPr>
          <a:xfrm flipH="1">
            <a:off x="5050972" y="1980749"/>
            <a:ext cx="4463143" cy="1331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7585166" y="226423"/>
            <a:ext cx="385789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1. primer: </a:t>
            </a:r>
            <a:r>
              <a:rPr lang="sl-SI" dirty="0" err="1" smtClean="0"/>
              <a:t>NaOH</a:t>
            </a:r>
            <a:r>
              <a:rPr lang="sl-SI" dirty="0" smtClean="0"/>
              <a:t> se spomnite, da so to trdi delci – eksotermne in endotermne reakcije, poglejte nazaj – ko smo ga zmešali z vodo, je temperatura naraščala (eksotermna reakcija). Nastala je vodna raztopina </a:t>
            </a:r>
            <a:r>
              <a:rPr lang="sl-SI" b="1" dirty="0" err="1" smtClean="0"/>
              <a:t>NaOH</a:t>
            </a:r>
            <a:r>
              <a:rPr lang="sl-SI" b="1" dirty="0" smtClean="0"/>
              <a:t>(</a:t>
            </a:r>
            <a:r>
              <a:rPr lang="sl-SI" b="1" dirty="0" err="1" smtClean="0"/>
              <a:t>aq</a:t>
            </a:r>
            <a:r>
              <a:rPr lang="sl-SI" b="1" dirty="0" smtClean="0"/>
              <a:t>). </a:t>
            </a:r>
            <a:endParaRPr lang="sl-SI" b="1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6374988" y="3069991"/>
            <a:ext cx="61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Na</a:t>
            </a:r>
            <a:r>
              <a:rPr lang="sl-SI" b="1" baseline="30000" dirty="0" smtClean="0"/>
              <a:t>+</a:t>
            </a:r>
            <a:endParaRPr lang="sl-SI" b="1" baseline="30000" dirty="0"/>
          </a:p>
        </p:txBody>
      </p:sp>
    </p:spTree>
    <p:extLst>
      <p:ext uri="{BB962C8B-B14F-4D97-AF65-F5344CB8AC3E}">
        <p14:creationId xmlns:p14="http://schemas.microsoft.com/office/powerpoint/2010/main" val="266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2181535"/>
            <a:ext cx="10058400" cy="428553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045028" y="125820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2. Naloga – v zadnjem primeru, Al(OH)</a:t>
            </a:r>
            <a:r>
              <a:rPr lang="sl-SI" baseline="-25000" dirty="0" smtClean="0"/>
              <a:t>3</a:t>
            </a:r>
            <a:r>
              <a:rPr lang="sl-SI" dirty="0" smtClean="0"/>
              <a:t>, mi s pomočjo ionov prikažite, koliko </a:t>
            </a:r>
            <a:r>
              <a:rPr lang="sl-SI" dirty="0" err="1" smtClean="0"/>
              <a:t>hidroksidnih</a:t>
            </a:r>
            <a:r>
              <a:rPr lang="sl-SI" dirty="0" smtClean="0"/>
              <a:t> ionov nastane – Enako kot je na  6 </a:t>
            </a:r>
            <a:r>
              <a:rPr lang="sl-SI" dirty="0" err="1" smtClean="0"/>
              <a:t>slajdu</a:t>
            </a:r>
            <a:r>
              <a:rPr lang="sl-SI" dirty="0" smtClean="0"/>
              <a:t> (Nastanek kalcijevega hidroksida). </a:t>
            </a:r>
            <a:r>
              <a:rPr lang="sl-SI" b="1" dirty="0" smtClean="0"/>
              <a:t>Nalogo slikajte in pošljite do petka, 27.3.2020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0902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449521"/>
            <a:ext cx="10058400" cy="483237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966651" y="1001486"/>
            <a:ext cx="26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Naloga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558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rešitve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3775" y="2325189"/>
            <a:ext cx="10364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Naloga: po vrsti zapisi: </a:t>
            </a:r>
            <a:r>
              <a:rPr lang="sl-SI" b="1" dirty="0" smtClean="0">
                <a:solidFill>
                  <a:srgbClr val="002060"/>
                </a:solidFill>
              </a:rPr>
              <a:t>Li</a:t>
            </a:r>
            <a:r>
              <a:rPr lang="sl-SI" b="1" baseline="30000" dirty="0" smtClean="0">
                <a:solidFill>
                  <a:srgbClr val="002060"/>
                </a:solidFill>
              </a:rPr>
              <a:t>+</a:t>
            </a:r>
            <a:r>
              <a:rPr lang="sl-SI" b="1" dirty="0" smtClean="0">
                <a:solidFill>
                  <a:srgbClr val="002060"/>
                </a:solidFill>
              </a:rPr>
              <a:t>(</a:t>
            </a:r>
            <a:r>
              <a:rPr lang="sl-SI" b="1" dirty="0" err="1" smtClean="0">
                <a:solidFill>
                  <a:srgbClr val="002060"/>
                </a:solidFill>
              </a:rPr>
              <a:t>aq</a:t>
            </a:r>
            <a:r>
              <a:rPr lang="sl-SI" b="1" dirty="0" smtClean="0">
                <a:solidFill>
                  <a:srgbClr val="002060"/>
                </a:solidFill>
              </a:rPr>
              <a:t>); </a:t>
            </a:r>
            <a:r>
              <a:rPr lang="sl-SI" b="1" dirty="0" smtClean="0">
                <a:solidFill>
                  <a:srgbClr val="FF0000"/>
                </a:solidFill>
              </a:rPr>
              <a:t>Ba(OH)</a:t>
            </a:r>
            <a:r>
              <a:rPr lang="sl-SI" b="1" baseline="-25000" dirty="0" smtClean="0">
                <a:solidFill>
                  <a:srgbClr val="FF0000"/>
                </a:solidFill>
              </a:rPr>
              <a:t>2</a:t>
            </a:r>
            <a:r>
              <a:rPr lang="sl-SI" b="1" dirty="0" smtClean="0">
                <a:solidFill>
                  <a:srgbClr val="FF0000"/>
                </a:solidFill>
              </a:rPr>
              <a:t>(</a:t>
            </a:r>
            <a:r>
              <a:rPr lang="sl-SI" b="1" dirty="0" err="1" smtClean="0">
                <a:solidFill>
                  <a:srgbClr val="FF0000"/>
                </a:solidFill>
              </a:rPr>
              <a:t>aq</a:t>
            </a:r>
            <a:r>
              <a:rPr lang="sl-SI" b="1" dirty="0" smtClean="0">
                <a:solidFill>
                  <a:srgbClr val="FF0000"/>
                </a:solidFill>
              </a:rPr>
              <a:t>) in 2OH</a:t>
            </a:r>
            <a:r>
              <a:rPr lang="sl-SI" b="1" baseline="30000" dirty="0" smtClean="0">
                <a:solidFill>
                  <a:srgbClr val="FF0000"/>
                </a:solidFill>
              </a:rPr>
              <a:t>-</a:t>
            </a:r>
            <a:r>
              <a:rPr lang="sl-SI" b="1" dirty="0" smtClean="0">
                <a:solidFill>
                  <a:srgbClr val="FF0000"/>
                </a:solidFill>
              </a:rPr>
              <a:t>(</a:t>
            </a:r>
            <a:r>
              <a:rPr lang="sl-SI" b="1" dirty="0" err="1" smtClean="0">
                <a:solidFill>
                  <a:srgbClr val="FF0000"/>
                </a:solidFill>
              </a:rPr>
              <a:t>aq</a:t>
            </a:r>
            <a:r>
              <a:rPr lang="sl-SI" b="1" dirty="0" smtClean="0">
                <a:solidFill>
                  <a:srgbClr val="FF0000"/>
                </a:solidFill>
              </a:rPr>
              <a:t>); 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Sr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(OH)</a:t>
            </a:r>
            <a:r>
              <a:rPr lang="sl-SI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aq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), Sr</a:t>
            </a:r>
            <a:r>
              <a:rPr lang="sl-SI" b="1" baseline="30000" dirty="0" smtClean="0">
                <a:solidFill>
                  <a:schemeClr val="accent6">
                    <a:lumMod val="75000"/>
                  </a:schemeClr>
                </a:solidFill>
              </a:rPr>
              <a:t>2+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aq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) in 2OH</a:t>
            </a:r>
            <a:r>
              <a:rPr lang="sl-SI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aq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sl-SI" dirty="0" smtClean="0"/>
              <a:t>Naloga: </a:t>
            </a:r>
            <a:r>
              <a:rPr lang="sl-SI" b="1" dirty="0" smtClean="0">
                <a:solidFill>
                  <a:schemeClr val="accent4"/>
                </a:solidFill>
              </a:rPr>
              <a:t>Na</a:t>
            </a:r>
            <a:r>
              <a:rPr lang="sl-SI" b="1" baseline="30000" dirty="0" smtClean="0">
                <a:solidFill>
                  <a:schemeClr val="accent4"/>
                </a:solidFill>
              </a:rPr>
              <a:t>+</a:t>
            </a:r>
            <a:r>
              <a:rPr lang="sl-SI" b="1" dirty="0" smtClean="0">
                <a:solidFill>
                  <a:schemeClr val="accent4"/>
                </a:solidFill>
              </a:rPr>
              <a:t>(</a:t>
            </a:r>
            <a:r>
              <a:rPr lang="sl-SI" b="1" dirty="0" err="1" smtClean="0">
                <a:solidFill>
                  <a:schemeClr val="accent4"/>
                </a:solidFill>
              </a:rPr>
              <a:t>aq</a:t>
            </a:r>
            <a:r>
              <a:rPr lang="sl-SI" b="1" dirty="0" smtClean="0">
                <a:solidFill>
                  <a:schemeClr val="accent4"/>
                </a:solidFill>
              </a:rPr>
              <a:t>) + OH</a:t>
            </a:r>
            <a:r>
              <a:rPr lang="sl-SI" b="1" baseline="30000" dirty="0" smtClean="0">
                <a:solidFill>
                  <a:schemeClr val="accent4"/>
                </a:solidFill>
              </a:rPr>
              <a:t>-</a:t>
            </a:r>
            <a:r>
              <a:rPr lang="sl-SI" b="1" dirty="0">
                <a:solidFill>
                  <a:schemeClr val="accent4"/>
                </a:solidFill>
              </a:rPr>
              <a:t>(</a:t>
            </a:r>
            <a:r>
              <a:rPr lang="sl-SI" b="1" dirty="0" err="1">
                <a:solidFill>
                  <a:schemeClr val="accent4"/>
                </a:solidFill>
              </a:rPr>
              <a:t>aq</a:t>
            </a:r>
            <a:r>
              <a:rPr lang="sl-SI" b="1" dirty="0" smtClean="0">
                <a:solidFill>
                  <a:schemeClr val="accent4"/>
                </a:solidFill>
              </a:rPr>
              <a:t>); </a:t>
            </a:r>
            <a:r>
              <a:rPr lang="sl-SI" b="1" dirty="0" smtClean="0">
                <a:solidFill>
                  <a:srgbClr val="FFC000"/>
                </a:solidFill>
              </a:rPr>
              <a:t>Ca</a:t>
            </a:r>
            <a:r>
              <a:rPr lang="sl-SI" b="1" baseline="30000" dirty="0" smtClean="0">
                <a:solidFill>
                  <a:srgbClr val="FFC000"/>
                </a:solidFill>
              </a:rPr>
              <a:t>2+</a:t>
            </a:r>
            <a:r>
              <a:rPr lang="sl-SI" b="1" dirty="0" smtClean="0">
                <a:solidFill>
                  <a:srgbClr val="FFC000"/>
                </a:solidFill>
              </a:rPr>
              <a:t>(</a:t>
            </a:r>
            <a:r>
              <a:rPr lang="sl-SI" b="1" dirty="0" err="1" smtClean="0">
                <a:solidFill>
                  <a:srgbClr val="FFC000"/>
                </a:solidFill>
              </a:rPr>
              <a:t>aq</a:t>
            </a:r>
            <a:r>
              <a:rPr lang="sl-SI" b="1" dirty="0" smtClean="0">
                <a:solidFill>
                  <a:srgbClr val="FFC000"/>
                </a:solidFill>
              </a:rPr>
              <a:t>) + 2OH</a:t>
            </a:r>
            <a:r>
              <a:rPr lang="sl-SI" b="1" baseline="30000" dirty="0" smtClean="0">
                <a:solidFill>
                  <a:srgbClr val="FFC000"/>
                </a:solidFill>
              </a:rPr>
              <a:t>-</a:t>
            </a:r>
            <a:r>
              <a:rPr lang="sl-SI" b="1" dirty="0" smtClean="0">
                <a:solidFill>
                  <a:srgbClr val="FFC000"/>
                </a:solidFill>
              </a:rPr>
              <a:t>(</a:t>
            </a:r>
            <a:r>
              <a:rPr lang="sl-SI" b="1" dirty="0" err="1" smtClean="0">
                <a:solidFill>
                  <a:srgbClr val="FFC000"/>
                </a:solidFill>
              </a:rPr>
              <a:t>aq</a:t>
            </a:r>
            <a:r>
              <a:rPr lang="sl-SI" b="1" dirty="0" smtClean="0">
                <a:solidFill>
                  <a:srgbClr val="FFC000"/>
                </a:solidFill>
              </a:rPr>
              <a:t>); 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Al</a:t>
            </a:r>
            <a:r>
              <a:rPr lang="sl-SI" b="1" baseline="30000" dirty="0" smtClean="0">
                <a:solidFill>
                  <a:schemeClr val="accent6">
                    <a:lumMod val="75000"/>
                  </a:schemeClr>
                </a:solidFill>
              </a:rPr>
              <a:t>3+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aq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) + 3OH</a:t>
            </a:r>
            <a:r>
              <a:rPr lang="sl-SI" b="1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sl-SI" b="1" dirty="0" err="1" smtClean="0">
                <a:solidFill>
                  <a:schemeClr val="accent6">
                    <a:lumMod val="75000"/>
                  </a:schemeClr>
                </a:solidFill>
              </a:rPr>
              <a:t>aq</a:t>
            </a:r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sl-SI" dirty="0" smtClean="0"/>
              <a:t>Naloga: kisla raztopina je a, bazična b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 barvah prepoznate delce – zeleno je klor, belo vodik, rdeče kisik, modro dušik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Narišite in pošljite sliko do petka.</a:t>
            </a: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134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BAZE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KAJ SO BAZE?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125045"/>
          </a:xfrm>
        </p:spPr>
        <p:txBody>
          <a:bodyPr>
            <a:normAutofit/>
          </a:bodyPr>
          <a:lstStyle/>
          <a:p>
            <a:r>
              <a:rPr lang="sl-SI" sz="2400" dirty="0" smtClean="0"/>
              <a:t>BAZE IMAJO PH VEČJI OD 7</a:t>
            </a:r>
          </a:p>
          <a:p>
            <a:r>
              <a:rPr lang="sl-SI" sz="2400" dirty="0" smtClean="0"/>
              <a:t>STAREJŠE IME ZA BAZO JE LUG ALI ALKALIJA</a:t>
            </a:r>
          </a:p>
          <a:p>
            <a:pPr marL="0" indent="0">
              <a:buNone/>
            </a:pPr>
            <a:endParaRPr lang="sl-SI" sz="2400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54470"/>
          <a:stretch/>
        </p:blipFill>
        <p:spPr>
          <a:xfrm>
            <a:off x="8368937" y="1844313"/>
            <a:ext cx="2813685" cy="409242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20" y="3644535"/>
            <a:ext cx="2621689" cy="26216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63" y="4751749"/>
            <a:ext cx="1905000" cy="151447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8229600" y="339634"/>
            <a:ext cx="295302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Prepišite močne in šibke baze – kot šibko bazo si zapomnite amonijak, kot močno pa natrijev hidroksid – </a:t>
            </a:r>
            <a:r>
              <a:rPr lang="sl-SI" dirty="0" err="1" smtClean="0"/>
              <a:t>NaOH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671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KATERE SNOVI SO BAZE?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00892" y="2015031"/>
            <a:ext cx="5181600" cy="40626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l-SI" sz="2400" dirty="0" smtClean="0"/>
              <a:t>Med </a:t>
            </a:r>
            <a:r>
              <a:rPr lang="sl-SI" sz="2400" dirty="0"/>
              <a:t>baze uvrščamo </a:t>
            </a:r>
            <a:r>
              <a:rPr lang="sl-SI" sz="2400" b="1" dirty="0">
                <a:solidFill>
                  <a:srgbClr val="FF0000"/>
                </a:solidFill>
              </a:rPr>
              <a:t>KOVINSKE OKSIDE. </a:t>
            </a:r>
            <a:r>
              <a:rPr lang="sl-SI" sz="2400" dirty="0"/>
              <a:t>Običajno reagirajo v baze kovine I. in II. skupine periodnega sistema elementov. </a:t>
            </a:r>
            <a:endParaRPr lang="sl-SI" sz="2400" dirty="0" smtClean="0"/>
          </a:p>
          <a:p>
            <a:pPr marL="342900" indent="-342900">
              <a:buAutoNum type="alphaLcParenR"/>
            </a:pPr>
            <a:r>
              <a:rPr lang="sl-SI" sz="2400" dirty="0" smtClean="0"/>
              <a:t>Kovinski oksidi so spojine, ki vsebujejo </a:t>
            </a:r>
            <a:r>
              <a:rPr lang="sl-SI" sz="2400" b="1" dirty="0" smtClean="0"/>
              <a:t>kovinske ione </a:t>
            </a:r>
            <a:r>
              <a:rPr lang="sl-SI" sz="2400" dirty="0" smtClean="0"/>
              <a:t>in </a:t>
            </a:r>
            <a:r>
              <a:rPr lang="sl-SI" sz="2400" b="1" dirty="0" smtClean="0">
                <a:solidFill>
                  <a:srgbClr val="FF0000"/>
                </a:solidFill>
              </a:rPr>
              <a:t>HIDROKSIDNE IONE </a:t>
            </a:r>
            <a:r>
              <a:rPr lang="sl-SI" sz="2400" dirty="0" smtClean="0"/>
              <a:t>– </a:t>
            </a:r>
            <a:r>
              <a:rPr lang="sl-SI" sz="2400" b="1" dirty="0" smtClean="0">
                <a:solidFill>
                  <a:srgbClr val="FF0000"/>
                </a:solidFill>
              </a:rPr>
              <a:t>OH</a:t>
            </a:r>
            <a:r>
              <a:rPr lang="sl-SI" sz="2400" b="1" baseline="30000" dirty="0" smtClean="0">
                <a:solidFill>
                  <a:srgbClr val="FF0000"/>
                </a:solidFill>
              </a:rPr>
              <a:t>-</a:t>
            </a:r>
          </a:p>
          <a:p>
            <a:pPr marL="342900" indent="-342900">
              <a:buAutoNum type="alphaLcParenR"/>
            </a:pPr>
            <a:r>
              <a:rPr lang="sl-SI" sz="2400" dirty="0" smtClean="0"/>
              <a:t>Poimenujemo jih tako, da imenu kovine dodamo končnico </a:t>
            </a:r>
            <a:r>
              <a:rPr lang="sl-SI" sz="2400" b="1" dirty="0" smtClean="0">
                <a:solidFill>
                  <a:srgbClr val="FF0000"/>
                </a:solidFill>
              </a:rPr>
              <a:t>–</a:t>
            </a:r>
            <a:r>
              <a:rPr lang="sl-SI" sz="2400" b="1" dirty="0" err="1" smtClean="0">
                <a:solidFill>
                  <a:srgbClr val="FF0000"/>
                </a:solidFill>
              </a:rPr>
              <a:t>ev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sl-SI" sz="2400" dirty="0" smtClean="0"/>
              <a:t>oziroma </a:t>
            </a:r>
            <a:r>
              <a:rPr lang="sl-SI" sz="2400" b="1" dirty="0" smtClean="0">
                <a:solidFill>
                  <a:srgbClr val="FF0000"/>
                </a:solidFill>
              </a:rPr>
              <a:t>–ov </a:t>
            </a:r>
            <a:r>
              <a:rPr lang="sl-SI" sz="2400" dirty="0" smtClean="0"/>
              <a:t>in besedo </a:t>
            </a:r>
            <a:r>
              <a:rPr lang="sl-SI" sz="2400" b="1" dirty="0" smtClean="0">
                <a:solidFill>
                  <a:srgbClr val="FF0000"/>
                </a:solidFill>
              </a:rPr>
              <a:t>HIDROKSID.</a:t>
            </a:r>
            <a:endParaRPr lang="sl-SI" sz="2400" b="1" dirty="0">
              <a:solidFill>
                <a:srgbClr val="FF0000"/>
              </a:solidFill>
            </a:endParaRP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383383" y="2142309"/>
            <a:ext cx="48948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Primeri </a:t>
            </a:r>
            <a:r>
              <a:rPr lang="sl-SI" sz="2400" dirty="0" err="1" smtClean="0"/>
              <a:t>hidroksidnih</a:t>
            </a:r>
            <a:r>
              <a:rPr lang="sl-SI" sz="2400" dirty="0" smtClean="0"/>
              <a:t> baz:</a:t>
            </a:r>
          </a:p>
          <a:p>
            <a:pPr marL="285750" indent="-285750">
              <a:buFontTx/>
              <a:buChar char="-"/>
            </a:pPr>
            <a:r>
              <a:rPr lang="sl-SI" sz="2400" dirty="0" err="1" smtClean="0"/>
              <a:t>NaOH</a:t>
            </a:r>
            <a:r>
              <a:rPr lang="sl-SI" sz="2400" dirty="0" smtClean="0"/>
              <a:t> – natrijev hidroksid</a:t>
            </a:r>
          </a:p>
          <a:p>
            <a:pPr marL="285750" indent="-285750">
              <a:buFontTx/>
              <a:buChar char="-"/>
            </a:pPr>
            <a:r>
              <a:rPr lang="sl-SI" sz="2400" dirty="0" err="1" smtClean="0"/>
              <a:t>LiOH</a:t>
            </a:r>
            <a:r>
              <a:rPr lang="sl-SI" sz="2400" dirty="0" smtClean="0"/>
              <a:t> </a:t>
            </a:r>
            <a:r>
              <a:rPr lang="sl-SI" sz="2400" dirty="0"/>
              <a:t>– litijev hidroksid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KOH – kalijev </a:t>
            </a:r>
            <a:r>
              <a:rPr lang="sl-SI" sz="2400" dirty="0" smtClean="0"/>
              <a:t>hidroksid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Ca(OH)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 – kalcijev hidroksid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Ba(OH)</a:t>
            </a:r>
            <a:r>
              <a:rPr lang="sl-SI" sz="2400" baseline="-25000" dirty="0" smtClean="0"/>
              <a:t>2 </a:t>
            </a:r>
            <a:r>
              <a:rPr lang="sl-SI" sz="2400" dirty="0" smtClean="0"/>
              <a:t>– barijev hidroksid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Mg(OH)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 – magnezijev hidroksid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802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a) NASTANEK NATRIJEVEGA HIDROKSIDA 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62743" y="2214694"/>
            <a:ext cx="964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NATRIJ JE ELEMENT I. SKUPINE PERIODNEGA SISTEMA ELEMENTOV, ZATO IMA NABOJ 1</a:t>
            </a:r>
            <a:r>
              <a:rPr lang="sl-SI" sz="2400" baseline="30000" dirty="0" smtClean="0"/>
              <a:t>+</a:t>
            </a:r>
            <a:r>
              <a:rPr lang="sl-SI" sz="2400" dirty="0" smtClean="0"/>
              <a:t>.</a:t>
            </a:r>
          </a:p>
          <a:p>
            <a:r>
              <a:rPr lang="sl-SI" sz="2400" dirty="0" smtClean="0"/>
              <a:t>NASTANE NATRIJEV ION Na</a:t>
            </a:r>
            <a:r>
              <a:rPr lang="sl-SI" sz="2400" baseline="30000" dirty="0" smtClean="0"/>
              <a:t>+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HIDORKSIDNI IONI </a:t>
            </a:r>
            <a:r>
              <a:rPr lang="sl-SI" sz="2400" dirty="0" smtClean="0"/>
              <a:t>IMAJO NABOJ 1</a:t>
            </a:r>
            <a:r>
              <a:rPr lang="sl-SI" sz="2400" baseline="30000" dirty="0" smtClean="0"/>
              <a:t>-</a:t>
            </a:r>
            <a:r>
              <a:rPr lang="sl-SI" sz="2400" dirty="0" smtClean="0"/>
              <a:t>, TOREJ NASTANE ION OH</a:t>
            </a:r>
            <a:r>
              <a:rPr lang="sl-SI" sz="2400" baseline="30000" dirty="0" smtClean="0"/>
              <a:t>-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638697" y="4920343"/>
            <a:ext cx="568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err="1" smtClean="0">
                <a:solidFill>
                  <a:srgbClr val="FF0000"/>
                </a:solidFill>
              </a:rPr>
              <a:t>Na</a:t>
            </a:r>
            <a:r>
              <a:rPr lang="sl-SI" sz="2400" b="1" dirty="0" err="1" smtClean="0">
                <a:solidFill>
                  <a:srgbClr val="FFFF00"/>
                </a:solidFill>
              </a:rPr>
              <a:t>OH</a:t>
            </a:r>
            <a:r>
              <a:rPr lang="sl-SI" sz="2400" b="1" dirty="0" smtClean="0"/>
              <a:t>(s)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Na</a:t>
            </a:r>
            <a:r>
              <a:rPr lang="sl-SI" sz="2400" b="1" baseline="30000" dirty="0" smtClean="0">
                <a:solidFill>
                  <a:srgbClr val="FF0000"/>
                </a:solidFill>
              </a:rPr>
              <a:t>+</a:t>
            </a:r>
            <a:r>
              <a:rPr lang="sl-SI" sz="2400" b="1" dirty="0" smtClean="0">
                <a:solidFill>
                  <a:srgbClr val="FF0000"/>
                </a:solidFill>
              </a:rPr>
              <a:t>(</a:t>
            </a:r>
            <a:r>
              <a:rPr lang="sl-SI" sz="2400" b="1" dirty="0" err="1" smtClean="0"/>
              <a:t>aq</a:t>
            </a:r>
            <a:r>
              <a:rPr lang="sl-SI" sz="2400" b="1" dirty="0" smtClean="0"/>
              <a:t>) + </a:t>
            </a:r>
            <a:r>
              <a:rPr lang="sl-SI" sz="2400" b="1" dirty="0" smtClean="0">
                <a:solidFill>
                  <a:srgbClr val="FFFF00"/>
                </a:solidFill>
              </a:rPr>
              <a:t>OH</a:t>
            </a:r>
            <a:r>
              <a:rPr lang="sl-SI" sz="2400" b="1" baseline="30000" dirty="0" smtClean="0">
                <a:solidFill>
                  <a:srgbClr val="FFFF00"/>
                </a:solidFill>
              </a:rPr>
              <a:t>-</a:t>
            </a:r>
            <a:r>
              <a:rPr lang="sl-SI" sz="2400" b="1" dirty="0" smtClean="0"/>
              <a:t>(</a:t>
            </a:r>
            <a:r>
              <a:rPr lang="sl-SI" sz="2400" b="1" dirty="0" err="1" smtClean="0"/>
              <a:t>aq</a:t>
            </a:r>
            <a:r>
              <a:rPr lang="sl-SI" sz="2400" b="1" dirty="0" smtClean="0"/>
              <a:t>)</a:t>
            </a:r>
            <a:endParaRPr lang="sl-SI" sz="2400" b="1" dirty="0"/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3962400" y="5172891"/>
            <a:ext cx="9579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/>
          <p:cNvSpPr txBox="1"/>
          <p:nvPr/>
        </p:nvSpPr>
        <p:spPr>
          <a:xfrm>
            <a:off x="4058194" y="4746171"/>
            <a:ext cx="78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</a:t>
            </a:r>
            <a:r>
              <a:rPr lang="sl-SI" baseline="-25000" dirty="0" smtClean="0"/>
              <a:t>2</a:t>
            </a:r>
            <a:r>
              <a:rPr lang="sl-SI" dirty="0" smtClean="0"/>
              <a:t>O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577737" y="5382008"/>
            <a:ext cx="5050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Natrijev hidroksid	</a:t>
            </a:r>
            <a:r>
              <a:rPr lang="sl-SI" dirty="0" smtClean="0">
                <a:sym typeface="Wingdings" panose="05000000000000000000" pitchFamily="2" charset="2"/>
              </a:rPr>
              <a:t></a:t>
            </a:r>
            <a:r>
              <a:rPr lang="sl-SI" dirty="0" smtClean="0"/>
              <a:t>	natrijev            </a:t>
            </a:r>
            <a:r>
              <a:rPr lang="sl-SI" dirty="0" err="1" smtClean="0"/>
              <a:t>hidroksidni</a:t>
            </a:r>
            <a:endParaRPr lang="sl-SI" dirty="0" smtClean="0"/>
          </a:p>
          <a:p>
            <a:r>
              <a:rPr lang="sl-SI" dirty="0"/>
              <a:t>	</a:t>
            </a:r>
            <a:r>
              <a:rPr lang="sl-SI" dirty="0" smtClean="0"/>
              <a:t>				  ion                      </a:t>
            </a:r>
            <a:r>
              <a:rPr lang="sl-SI" dirty="0" err="1" smtClean="0"/>
              <a:t>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377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B) NASTANEK KALCIJEVEGA HIDROKSIDA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367246" y="2412274"/>
            <a:ext cx="9091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KALCIJ JE ELEMENT II. SKUPINE PERIODNEGA SISTEMA ELEMENTOV, ZATO TVORI NABOJE 2</a:t>
            </a:r>
            <a:r>
              <a:rPr lang="sl-SI" baseline="30000" dirty="0" smtClean="0"/>
              <a:t>+</a:t>
            </a:r>
          </a:p>
          <a:p>
            <a:r>
              <a:rPr lang="sl-SI" dirty="0" smtClean="0"/>
              <a:t>NASTANE KALCIJEV ION Ca</a:t>
            </a:r>
            <a:r>
              <a:rPr lang="sl-SI" baseline="30000" dirty="0" smtClean="0"/>
              <a:t>2+</a:t>
            </a:r>
          </a:p>
          <a:p>
            <a:r>
              <a:rPr lang="sl-SI" dirty="0" smtClean="0"/>
              <a:t>HIDROKSIDNI ION IMA ŠE VEDNO NABOJ 1-.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637212" y="3992132"/>
            <a:ext cx="263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Ca :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540034" y="3634817"/>
            <a:ext cx="107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OH</a:t>
            </a:r>
            <a:endParaRPr lang="sl-SI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3509554" y="4573897"/>
            <a:ext cx="82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OH</a:t>
            </a:r>
            <a:endParaRPr lang="sl-SI" b="1" dirty="0"/>
          </a:p>
        </p:txBody>
      </p:sp>
      <p:sp>
        <p:nvSpPr>
          <p:cNvPr id="8" name="Diagram poteka: povezovalnik 7"/>
          <p:cNvSpPr/>
          <p:nvPr/>
        </p:nvSpPr>
        <p:spPr>
          <a:xfrm>
            <a:off x="3387634" y="3866606"/>
            <a:ext cx="121920" cy="6096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Diagram poteka: povezovalnik 8"/>
          <p:cNvSpPr/>
          <p:nvPr/>
        </p:nvSpPr>
        <p:spPr>
          <a:xfrm>
            <a:off x="3405051" y="4835507"/>
            <a:ext cx="121920" cy="6096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cxnSp>
        <p:nvCxnSpPr>
          <p:cNvPr id="11" name="Raven puščični povezovalnik 10"/>
          <p:cNvCxnSpPr>
            <a:stCxn id="8" idx="2"/>
          </p:cNvCxnSpPr>
          <p:nvPr/>
        </p:nvCxnSpPr>
        <p:spPr>
          <a:xfrm flipH="1">
            <a:off x="2490651" y="3897086"/>
            <a:ext cx="896983" cy="41821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>
            <a:stCxn id="9" idx="2"/>
          </p:cNvCxnSpPr>
          <p:nvPr/>
        </p:nvCxnSpPr>
        <p:spPr>
          <a:xfrm flipH="1" flipV="1">
            <a:off x="2481943" y="4458789"/>
            <a:ext cx="923108" cy="40719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esni zaviti oklepaj 13"/>
          <p:cNvSpPr/>
          <p:nvPr/>
        </p:nvSpPr>
        <p:spPr>
          <a:xfrm>
            <a:off x="4441371" y="3612603"/>
            <a:ext cx="470263" cy="1568997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5120640" y="3451316"/>
            <a:ext cx="4058195" cy="19697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Na kalcijev ion se vežeta dve </a:t>
            </a:r>
            <a:r>
              <a:rPr lang="sl-SI" sz="2400" dirty="0" err="1" smtClean="0"/>
              <a:t>hidroksidni</a:t>
            </a:r>
            <a:r>
              <a:rPr lang="sl-SI" sz="2400" dirty="0" smtClean="0"/>
              <a:t> skupini OH, zato zapišemo formulo:</a:t>
            </a:r>
          </a:p>
          <a:p>
            <a:r>
              <a:rPr lang="sl-SI" sz="3200" b="1" dirty="0" smtClean="0"/>
              <a:t>Ca(OH)</a:t>
            </a:r>
            <a:r>
              <a:rPr lang="sl-SI" sz="3200" b="1" baseline="-25000" dirty="0" smtClean="0"/>
              <a:t>2</a:t>
            </a:r>
          </a:p>
          <a:p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638697" y="5771997"/>
            <a:ext cx="565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Ca</a:t>
            </a:r>
            <a:r>
              <a:rPr lang="sl-SI" sz="2400" b="1" dirty="0" smtClean="0">
                <a:solidFill>
                  <a:srgbClr val="FFFF00"/>
                </a:solidFill>
              </a:rPr>
              <a:t>(OH)</a:t>
            </a:r>
            <a:r>
              <a:rPr lang="sl-SI" sz="2400" b="1" baseline="-25000" dirty="0" smtClean="0">
                <a:solidFill>
                  <a:srgbClr val="FFFF00"/>
                </a:solidFill>
              </a:rPr>
              <a:t>2</a:t>
            </a:r>
            <a:r>
              <a:rPr lang="sl-SI" sz="2400" b="1" dirty="0" smtClean="0"/>
              <a:t>(s)               </a:t>
            </a:r>
            <a:r>
              <a:rPr lang="sl-SI" sz="2400" b="1" dirty="0" smtClean="0">
                <a:solidFill>
                  <a:srgbClr val="FF0000"/>
                </a:solidFill>
              </a:rPr>
              <a:t>Ca</a:t>
            </a:r>
            <a:r>
              <a:rPr lang="sl-SI" sz="2400" b="1" baseline="30000" dirty="0" smtClean="0">
                <a:solidFill>
                  <a:srgbClr val="FF0000"/>
                </a:solidFill>
              </a:rPr>
              <a:t>2+</a:t>
            </a:r>
            <a:r>
              <a:rPr lang="sl-SI" sz="2400" b="1" dirty="0" smtClean="0"/>
              <a:t>(</a:t>
            </a:r>
            <a:r>
              <a:rPr lang="sl-SI" sz="2400" b="1" dirty="0" err="1" smtClean="0"/>
              <a:t>aq</a:t>
            </a:r>
            <a:r>
              <a:rPr lang="sl-SI" sz="2400" b="1" dirty="0" smtClean="0"/>
              <a:t>) + </a:t>
            </a:r>
            <a:r>
              <a:rPr lang="sl-SI" sz="2400" b="1" dirty="0" smtClean="0">
                <a:solidFill>
                  <a:srgbClr val="FFFF00"/>
                </a:solidFill>
              </a:rPr>
              <a:t>2OH</a:t>
            </a:r>
            <a:r>
              <a:rPr lang="sl-SI" sz="2400" b="1" baseline="30000" dirty="0" smtClean="0">
                <a:solidFill>
                  <a:srgbClr val="FFFF00"/>
                </a:solidFill>
              </a:rPr>
              <a:t>-</a:t>
            </a:r>
            <a:r>
              <a:rPr lang="sl-SI" sz="2400" b="1" dirty="0" smtClean="0"/>
              <a:t>(</a:t>
            </a:r>
            <a:r>
              <a:rPr lang="sl-SI" sz="2400" b="1" dirty="0" err="1" smtClean="0"/>
              <a:t>aq</a:t>
            </a:r>
            <a:r>
              <a:rPr lang="sl-SI" sz="2400" b="1" dirty="0" smtClean="0"/>
              <a:t>)</a:t>
            </a:r>
          </a:p>
        </p:txBody>
      </p:sp>
      <p:cxnSp>
        <p:nvCxnSpPr>
          <p:cNvPr id="18" name="Raven puščični povezovalnik 17"/>
          <p:cNvCxnSpPr/>
          <p:nvPr/>
        </p:nvCxnSpPr>
        <p:spPr>
          <a:xfrm>
            <a:off x="4345577" y="6002829"/>
            <a:ext cx="81860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4336869" y="5660571"/>
            <a:ext cx="8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</a:t>
            </a:r>
            <a:r>
              <a:rPr lang="sl-SI" baseline="-25000" dirty="0" smtClean="0"/>
              <a:t>2</a:t>
            </a:r>
            <a:r>
              <a:rPr lang="sl-SI" dirty="0" smtClean="0"/>
              <a:t>O</a:t>
            </a:r>
            <a:endParaRPr lang="sl-SI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2734491" y="6322423"/>
            <a:ext cx="566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Kalcijev hidroksid </a:t>
            </a:r>
            <a:r>
              <a:rPr lang="sl-SI" dirty="0" smtClean="0">
                <a:sym typeface="Wingdings" panose="05000000000000000000" pitchFamily="2" charset="2"/>
              </a:rPr>
              <a:t>        kalcijev ion           </a:t>
            </a:r>
            <a:r>
              <a:rPr lang="sl-SI" dirty="0" err="1" smtClean="0">
                <a:sym typeface="Wingdings" panose="05000000000000000000" pitchFamily="2" charset="2"/>
              </a:rPr>
              <a:t>hidroksidni</a:t>
            </a:r>
            <a:r>
              <a:rPr lang="sl-SI" dirty="0" smtClean="0">
                <a:sym typeface="Wingdings" panose="05000000000000000000" pitchFamily="2" charset="2"/>
              </a:rPr>
              <a:t> 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8801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c) Nastanek AMONIJAKA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554479" y="2000683"/>
            <a:ext cx="9083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BAZE UPORABLJAMO V GRADBENIŠTVU (GAŠENO APNO – Ca(OH)</a:t>
            </a:r>
            <a:r>
              <a:rPr lang="sl-SI" sz="2400" baseline="-25000" dirty="0"/>
              <a:t>2</a:t>
            </a:r>
            <a:r>
              <a:rPr lang="sl-SI" sz="2400" dirty="0"/>
              <a:t>, ČISTILIH – </a:t>
            </a:r>
            <a:r>
              <a:rPr lang="sl-SI" sz="2400" dirty="0" err="1"/>
              <a:t>NaOH</a:t>
            </a:r>
            <a:r>
              <a:rPr lang="sl-SI" sz="2400" dirty="0"/>
              <a:t>, PA TUDI V BARVAH ZA </a:t>
            </a:r>
            <a:r>
              <a:rPr lang="sl-SI" sz="2400" dirty="0" smtClean="0"/>
              <a:t>LASE IN V GNOJILIH </a:t>
            </a:r>
            <a:r>
              <a:rPr lang="sl-SI" sz="2400" dirty="0"/>
              <a:t>– AMONIJAK, NH</a:t>
            </a:r>
            <a:r>
              <a:rPr lang="sl-SI" sz="2400" baseline="-25000" dirty="0"/>
              <a:t>3</a:t>
            </a:r>
            <a:r>
              <a:rPr lang="sl-SI" sz="2400" dirty="0"/>
              <a:t>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931919" y="3596860"/>
            <a:ext cx="431509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 smtClean="0"/>
              <a:t>N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(g) + 3H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(g) </a:t>
            </a:r>
            <a:r>
              <a:rPr lang="sl-SI" sz="2800" dirty="0" smtClean="0">
                <a:sym typeface="Wingdings" panose="05000000000000000000" pitchFamily="2" charset="2"/>
              </a:rPr>
              <a:t> 2NH</a:t>
            </a:r>
            <a:r>
              <a:rPr lang="sl-SI" sz="2800" baseline="-25000" dirty="0" smtClean="0">
                <a:sym typeface="Wingdings" panose="05000000000000000000" pitchFamily="2" charset="2"/>
              </a:rPr>
              <a:t>3</a:t>
            </a:r>
            <a:r>
              <a:rPr lang="sl-SI" sz="2800" dirty="0" smtClean="0">
                <a:sym typeface="Wingdings" panose="05000000000000000000" pitchFamily="2" charset="2"/>
              </a:rPr>
              <a:t>(g)</a:t>
            </a:r>
            <a:endParaRPr lang="sl-SI" sz="2800" dirty="0" smtClean="0"/>
          </a:p>
          <a:p>
            <a:r>
              <a:rPr lang="sl-SI" sz="2800" dirty="0" smtClean="0"/>
              <a:t>NH</a:t>
            </a:r>
            <a:r>
              <a:rPr lang="sl-SI" sz="2800" baseline="-25000" dirty="0" smtClean="0"/>
              <a:t>3</a:t>
            </a:r>
            <a:r>
              <a:rPr lang="sl-SI" sz="2800" dirty="0" smtClean="0"/>
              <a:t>(g) + H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O(l) </a:t>
            </a:r>
            <a:r>
              <a:rPr lang="sl-SI" sz="2800" dirty="0" smtClean="0">
                <a:sym typeface="Wingdings" panose="05000000000000000000" pitchFamily="2" charset="2"/>
              </a:rPr>
              <a:t> NH</a:t>
            </a:r>
            <a:r>
              <a:rPr lang="sl-SI" sz="2800" baseline="-25000" dirty="0" smtClean="0">
                <a:sym typeface="Wingdings" panose="05000000000000000000" pitchFamily="2" charset="2"/>
              </a:rPr>
              <a:t>3</a:t>
            </a:r>
            <a:r>
              <a:rPr lang="sl-SI" sz="2800" dirty="0" smtClean="0">
                <a:sym typeface="Wingdings" panose="05000000000000000000" pitchFamily="2" charset="2"/>
              </a:rPr>
              <a:t>(</a:t>
            </a:r>
            <a:r>
              <a:rPr lang="sl-SI" sz="2800" dirty="0" err="1" smtClean="0">
                <a:sym typeface="Wingdings" panose="05000000000000000000" pitchFamily="2" charset="2"/>
              </a:rPr>
              <a:t>aq</a:t>
            </a:r>
            <a:r>
              <a:rPr lang="sl-SI" sz="2800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730239" y="5303520"/>
            <a:ext cx="41278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Nastane vodna raztopina amonijaka, ki je v vodi dobro topna.</a:t>
            </a:r>
            <a:endParaRPr lang="sl-SI" dirty="0"/>
          </a:p>
        </p:txBody>
      </p:sp>
      <p:cxnSp>
        <p:nvCxnSpPr>
          <p:cNvPr id="8" name="Raven puščični povezovalnik 7"/>
          <p:cNvCxnSpPr/>
          <p:nvPr/>
        </p:nvCxnSpPr>
        <p:spPr>
          <a:xfrm flipH="1" flipV="1">
            <a:off x="7106194" y="4450080"/>
            <a:ext cx="52252" cy="72281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6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Nastanek hidroksidnega iona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255674"/>
          </a:xfrm>
        </p:spPr>
        <p:txBody>
          <a:bodyPr/>
          <a:lstStyle/>
          <a:p>
            <a:r>
              <a:rPr lang="sl-SI" dirty="0" err="1" smtClean="0"/>
              <a:t>Hidroksidni</a:t>
            </a:r>
            <a:r>
              <a:rPr lang="sl-SI" dirty="0" smtClean="0"/>
              <a:t> ion nastane, ko </a:t>
            </a:r>
            <a:r>
              <a:rPr lang="sl-SI" b="1" dirty="0" smtClean="0">
                <a:solidFill>
                  <a:srgbClr val="FF0000"/>
                </a:solidFill>
              </a:rPr>
              <a:t>molekula vode odda </a:t>
            </a:r>
            <a:r>
              <a:rPr lang="sl-SI" dirty="0" smtClean="0"/>
              <a:t>vodikov ion h</a:t>
            </a:r>
            <a:r>
              <a:rPr lang="sl-SI" baseline="30000" dirty="0" smtClean="0"/>
              <a:t>+</a:t>
            </a:r>
            <a:r>
              <a:rPr lang="sl-SI" dirty="0" smtClean="0"/>
              <a:t> molekuli baze. Molekula baze torej sprejme vodikov ion. </a:t>
            </a:r>
            <a:r>
              <a:rPr lang="sl-SI" b="1" dirty="0" smtClean="0">
                <a:solidFill>
                  <a:srgbClr val="FF0000"/>
                </a:solidFill>
              </a:rPr>
              <a:t>Baze</a:t>
            </a:r>
            <a:r>
              <a:rPr lang="sl-SI" dirty="0" smtClean="0"/>
              <a:t> so snovi, ki </a:t>
            </a:r>
            <a:r>
              <a:rPr lang="sl-SI" b="1" dirty="0" smtClean="0">
                <a:solidFill>
                  <a:srgbClr val="FF0000"/>
                </a:solidFill>
              </a:rPr>
              <a:t>sprejemajo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vodikove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ione</a:t>
            </a:r>
            <a:r>
              <a:rPr lang="sl-SI" dirty="0" smtClean="0"/>
              <a:t> (protone).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851" t="59105" r="53127" b="20164"/>
          <a:stretch/>
        </p:blipFill>
        <p:spPr>
          <a:xfrm>
            <a:off x="3361509" y="5416732"/>
            <a:ext cx="4754880" cy="128886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734492" y="3965751"/>
            <a:ext cx="6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NH</a:t>
            </a:r>
            <a:r>
              <a:rPr lang="sl-SI" sz="2400" baseline="-25000" dirty="0" smtClean="0"/>
              <a:t>3</a:t>
            </a:r>
            <a:r>
              <a:rPr lang="sl-SI" sz="2400" dirty="0" smtClean="0"/>
              <a:t>(</a:t>
            </a:r>
            <a:r>
              <a:rPr lang="sl-SI" sz="2400" dirty="0" err="1" smtClean="0"/>
              <a:t>aq</a:t>
            </a:r>
            <a:r>
              <a:rPr lang="sl-SI" sz="2400" dirty="0" smtClean="0"/>
              <a:t>)  +  </a:t>
            </a:r>
            <a:r>
              <a:rPr lang="sl-SI" sz="2400" b="1" dirty="0" smtClean="0">
                <a:solidFill>
                  <a:srgbClr val="FF0000"/>
                </a:solidFill>
              </a:rPr>
              <a:t>H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O(l)  </a:t>
            </a:r>
            <a:r>
              <a:rPr lang="sl-SI" sz="2400" dirty="0" smtClean="0">
                <a:sym typeface="Wingdings" panose="05000000000000000000" pitchFamily="2" charset="2"/>
              </a:rPr>
              <a:t> NH</a:t>
            </a:r>
            <a:r>
              <a:rPr lang="sl-SI" sz="2400" baseline="-25000" dirty="0" smtClean="0">
                <a:sym typeface="Wingdings" panose="05000000000000000000" pitchFamily="2" charset="2"/>
              </a:rPr>
              <a:t>4</a:t>
            </a:r>
            <a:r>
              <a:rPr lang="sl-SI" sz="2400" baseline="30000" dirty="0" smtClean="0">
                <a:sym typeface="Wingdings" panose="05000000000000000000" pitchFamily="2" charset="2"/>
              </a:rPr>
              <a:t>+</a:t>
            </a:r>
            <a:r>
              <a:rPr lang="sl-SI" sz="2400" dirty="0" smtClean="0">
                <a:sym typeface="Wingdings" panose="05000000000000000000" pitchFamily="2" charset="2"/>
              </a:rPr>
              <a:t>(</a:t>
            </a:r>
            <a:r>
              <a:rPr lang="sl-SI" sz="2400" dirty="0" err="1" smtClean="0">
                <a:sym typeface="Wingdings" panose="05000000000000000000" pitchFamily="2" charset="2"/>
              </a:rPr>
              <a:t>aq</a:t>
            </a:r>
            <a:r>
              <a:rPr lang="sl-SI" sz="2400" dirty="0" smtClean="0">
                <a:sym typeface="Wingdings" panose="05000000000000000000" pitchFamily="2" charset="2"/>
              </a:rPr>
              <a:t>)  +  OH</a:t>
            </a:r>
            <a:r>
              <a:rPr lang="sl-SI" sz="2400" baseline="30000" dirty="0" smtClean="0">
                <a:sym typeface="Wingdings" panose="05000000000000000000" pitchFamily="2" charset="2"/>
              </a:rPr>
              <a:t>-</a:t>
            </a:r>
            <a:r>
              <a:rPr lang="sl-SI" sz="2400" dirty="0" smtClean="0">
                <a:sym typeface="Wingdings" panose="05000000000000000000" pitchFamily="2" charset="2"/>
              </a:rPr>
              <a:t>(</a:t>
            </a:r>
            <a:r>
              <a:rPr lang="sl-SI" sz="2400" dirty="0" err="1" smtClean="0">
                <a:sym typeface="Wingdings" panose="05000000000000000000" pitchFamily="2" charset="2"/>
              </a:rPr>
              <a:t>aq</a:t>
            </a:r>
            <a:r>
              <a:rPr lang="sl-SI" sz="2400" dirty="0" smtClean="0">
                <a:sym typeface="Wingdings" panose="05000000000000000000" pitchFamily="2" charset="2"/>
              </a:rPr>
              <a:t>)</a:t>
            </a:r>
            <a:endParaRPr lang="sl-SI" sz="2400" dirty="0"/>
          </a:p>
        </p:txBody>
      </p:sp>
      <p:sp>
        <p:nvSpPr>
          <p:cNvPr id="6" name="Navzdol ukrivljena puščica 5"/>
          <p:cNvSpPr/>
          <p:nvPr/>
        </p:nvSpPr>
        <p:spPr>
          <a:xfrm rot="10800000">
            <a:off x="2804160" y="4427415"/>
            <a:ext cx="1680754" cy="545178"/>
          </a:xfrm>
          <a:prstGeom prst="curvedDownArrow">
            <a:avLst>
              <a:gd name="adj1" fmla="val 25000"/>
              <a:gd name="adj2" fmla="val 127957"/>
              <a:gd name="adj3" fmla="val 228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804159" y="5047400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Vodik odda </a:t>
            </a:r>
            <a:r>
              <a:rPr lang="sl-SI" b="1" dirty="0" smtClean="0">
                <a:solidFill>
                  <a:srgbClr val="FF0000"/>
                </a:solidFill>
              </a:rPr>
              <a:t>H</a:t>
            </a:r>
            <a:r>
              <a:rPr lang="sl-SI" b="1" baseline="30000" dirty="0" smtClean="0">
                <a:solidFill>
                  <a:srgbClr val="FF0000"/>
                </a:solidFill>
              </a:rPr>
              <a:t>+</a:t>
            </a:r>
            <a:endParaRPr lang="sl-SI" b="1" baseline="30000" dirty="0">
              <a:solidFill>
                <a:srgbClr val="FF0000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436275" y="3341358"/>
            <a:ext cx="484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https://eucbeniki.sio.si/kemija8/1229/index4.html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061269" y="3775166"/>
            <a:ext cx="251677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Oglejte si videoposnetek nastanka hidroksidnega iona.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8456023" y="5876500"/>
            <a:ext cx="31220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Narišite skico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95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Močne baze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672" t="25141" r="57083" b="15602"/>
          <a:stretch/>
        </p:blipFill>
        <p:spPr>
          <a:xfrm>
            <a:off x="1045028" y="1976846"/>
            <a:ext cx="5034326" cy="427590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792686" y="2090057"/>
            <a:ext cx="402336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Amonijak je močna baza, ker je v njeni vodni raztopini, poleg molekul vode, raztopljenih </a:t>
            </a:r>
            <a:r>
              <a:rPr lang="sl-SI" sz="2400" b="1" dirty="0" smtClean="0">
                <a:solidFill>
                  <a:srgbClr val="FF0000"/>
                </a:solidFill>
              </a:rPr>
              <a:t>veliko</a:t>
            </a:r>
            <a:r>
              <a:rPr lang="sl-SI" sz="2400" dirty="0" smtClean="0"/>
              <a:t> </a:t>
            </a:r>
            <a:r>
              <a:rPr lang="sl-SI" sz="2400" dirty="0" err="1" smtClean="0"/>
              <a:t>hidroksidnih</a:t>
            </a:r>
            <a:r>
              <a:rPr lang="sl-SI" sz="2400" dirty="0" smtClean="0"/>
              <a:t> in amonijevih ionov.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795451" y="384791"/>
            <a:ext cx="72455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Ta </a:t>
            </a:r>
            <a:r>
              <a:rPr lang="sl-SI" dirty="0" err="1" smtClean="0"/>
              <a:t>slajd</a:t>
            </a:r>
            <a:r>
              <a:rPr lang="sl-SI" dirty="0" smtClean="0"/>
              <a:t> si lahko kopirate, če to možnost imate, in pobarvajte delce z ustreznimi barvami. Sicer prerišite, pobarvajte.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757083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154</TotalTime>
  <Words>690</Words>
  <Application>Microsoft Office PowerPoint</Application>
  <PresentationFormat>Širokozaslonsko</PresentationFormat>
  <Paragraphs>69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Tw Cen MT</vt:lpstr>
      <vt:lpstr>Wingdings</vt:lpstr>
      <vt:lpstr>Kapljica</vt:lpstr>
      <vt:lpstr>PowerPointova predstavitev</vt:lpstr>
      <vt:lpstr>BAZE</vt:lpstr>
      <vt:lpstr>1. KAJ SO BAZE?</vt:lpstr>
      <vt:lpstr>2. KATERE SNOVI SO BAZE?</vt:lpstr>
      <vt:lpstr>a) NASTANEK NATRIJEVEGA HIDROKSIDA </vt:lpstr>
      <vt:lpstr>B) NASTANEK KALCIJEVEGA HIDROKSIDA</vt:lpstr>
      <vt:lpstr>c) Nastanek AMONIJAKA</vt:lpstr>
      <vt:lpstr>3. Nastanek hidroksidnega iona</vt:lpstr>
      <vt:lpstr>4. Močne baze</vt:lpstr>
      <vt:lpstr>vaje</vt:lpstr>
      <vt:lpstr>PowerPointova predstavitev</vt:lpstr>
      <vt:lpstr>PowerPointova predstavitev</vt:lpstr>
      <vt:lpstr>rešitve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Anja</dc:creator>
  <cp:lastModifiedBy>Anja</cp:lastModifiedBy>
  <cp:revision>12</cp:revision>
  <dcterms:created xsi:type="dcterms:W3CDTF">2020-03-24T06:16:18Z</dcterms:created>
  <dcterms:modified xsi:type="dcterms:W3CDTF">2020-03-24T12:24:37Z</dcterms:modified>
</cp:coreProperties>
</file>