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sl-SI" smtClean="0"/>
              <a:t>Uredite slog naslova matrice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11"/>
          </p:nvPr>
        </p:nvSpPr>
        <p:spPr/>
        <p:txBody>
          <a:bodyPr/>
          <a:lstStyle/>
          <a:p>
            <a:endParaRPr lang="sl-SI">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112796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288460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1113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72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7200" dirty="0">
                <a:solidFill>
                  <a:prstClr val="white"/>
                </a:solidFill>
                <a:effectLst/>
              </a:rPr>
              <a:t>”</a:t>
            </a:r>
          </a:p>
        </p:txBody>
      </p:sp>
    </p:spTree>
    <p:extLst>
      <p:ext uri="{BB962C8B-B14F-4D97-AF65-F5344CB8AC3E}">
        <p14:creationId xmlns:p14="http://schemas.microsoft.com/office/powerpoint/2010/main" val="292058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334982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4" name="Footer Placeholder 3"/>
          <p:cNvSpPr>
            <a:spLocks noGrp="1"/>
          </p:cNvSpPr>
          <p:nvPr>
            <p:ph type="ftr" sz="quarter" idx="11"/>
          </p:nvPr>
        </p:nvSpPr>
        <p:spPr/>
        <p:txBody>
          <a:bodyPr/>
          <a:lstStyle/>
          <a:p>
            <a:endParaRPr lang="sl-SI">
              <a:solidFill>
                <a:prstClr val="white">
                  <a:tint val="75000"/>
                </a:prstClr>
              </a:solidFill>
            </a:endParaRPr>
          </a:p>
        </p:txBody>
      </p:sp>
      <p:sp>
        <p:nvSpPr>
          <p:cNvPr id="5" name="Slide Number Placeholder 4"/>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1561917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4" name="Footer Placeholder 3"/>
          <p:cNvSpPr>
            <a:spLocks noGrp="1"/>
          </p:cNvSpPr>
          <p:nvPr>
            <p:ph type="ftr" sz="quarter" idx="11"/>
          </p:nvPr>
        </p:nvSpPr>
        <p:spPr/>
        <p:txBody>
          <a:bodyPr/>
          <a:lstStyle/>
          <a:p>
            <a:endParaRPr lang="sl-SI">
              <a:solidFill>
                <a:prstClr val="white">
                  <a:tint val="75000"/>
                </a:prstClr>
              </a:solidFill>
            </a:endParaRPr>
          </a:p>
        </p:txBody>
      </p:sp>
      <p:sp>
        <p:nvSpPr>
          <p:cNvPr id="5" name="Slide Number Placeholder 4"/>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291039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11"/>
          </p:nvPr>
        </p:nvSpPr>
        <p:spPr/>
        <p:txBody>
          <a:bodyPr/>
          <a:lstStyle/>
          <a:p>
            <a:endParaRPr lang="sl-SI">
              <a:solidFill>
                <a:prstClr val="white">
                  <a:tint val="75000"/>
                </a:prstClr>
              </a:solidFill>
            </a:endParaRPr>
          </a:p>
        </p:txBody>
      </p:sp>
      <p:sp>
        <p:nvSpPr>
          <p:cNvPr id="6" name="Slide Number Placeholder 5"/>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249374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endParaRPr lang="sl-SI">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313266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11"/>
          </p:nvPr>
        </p:nvSpPr>
        <p:spPr/>
        <p:txBody>
          <a:bodyPr/>
          <a:lstStyle/>
          <a:p>
            <a:endParaRPr lang="sl-SI">
              <a:solidFill>
                <a:prstClr val="white">
                  <a:tint val="75000"/>
                </a:prstClr>
              </a:solidFill>
            </a:endParaRPr>
          </a:p>
        </p:txBody>
      </p:sp>
      <p:sp>
        <p:nvSpPr>
          <p:cNvPr id="6" name="Slide Number Placeholder 5"/>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93923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11"/>
          </p:nvPr>
        </p:nvSpPr>
        <p:spPr/>
        <p:txBody>
          <a:bodyPr/>
          <a:lstStyle/>
          <a:p>
            <a:endParaRPr lang="sl-SI">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192193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425244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510242" y="3030009"/>
            <a:ext cx="3523766" cy="290617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195593" y="3030009"/>
            <a:ext cx="3525044" cy="290617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8" name="Footer Placeholder 7"/>
          <p:cNvSpPr>
            <a:spLocks noGrp="1"/>
          </p:cNvSpPr>
          <p:nvPr>
            <p:ph type="ftr" sz="quarter" idx="11"/>
          </p:nvPr>
        </p:nvSpPr>
        <p:spPr/>
        <p:txBody>
          <a:bodyPr/>
          <a:lstStyle/>
          <a:p>
            <a:endParaRPr lang="sl-SI">
              <a:solidFill>
                <a:prstClr val="white">
                  <a:tint val="75000"/>
                </a:prstClr>
              </a:solidFill>
            </a:endParaRPr>
          </a:p>
        </p:txBody>
      </p:sp>
      <p:sp>
        <p:nvSpPr>
          <p:cNvPr id="9" name="Slide Number Placeholder 8"/>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7364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4" name="Footer Placeholder 3"/>
          <p:cNvSpPr>
            <a:spLocks noGrp="1"/>
          </p:cNvSpPr>
          <p:nvPr>
            <p:ph type="ftr" sz="quarter" idx="11"/>
          </p:nvPr>
        </p:nvSpPr>
        <p:spPr/>
        <p:txBody>
          <a:bodyPr/>
          <a:lstStyle/>
          <a:p>
            <a:endParaRPr lang="sl-SI">
              <a:solidFill>
                <a:prstClr val="white">
                  <a:tint val="75000"/>
                </a:prstClr>
              </a:solidFill>
            </a:endParaRPr>
          </a:p>
        </p:txBody>
      </p:sp>
      <p:sp>
        <p:nvSpPr>
          <p:cNvPr id="5" name="Slide Number Placeholder 4"/>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357298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3" name="Footer Placeholder 2"/>
          <p:cNvSpPr>
            <a:spLocks noGrp="1"/>
          </p:cNvSpPr>
          <p:nvPr>
            <p:ph type="ftr" sz="quarter" idx="11"/>
          </p:nvPr>
        </p:nvSpPr>
        <p:spPr/>
        <p:txBody>
          <a:bodyPr/>
          <a:lstStyle/>
          <a:p>
            <a:endParaRPr lang="sl-SI">
              <a:solidFill>
                <a:prstClr val="white">
                  <a:tint val="75000"/>
                </a:prstClr>
              </a:solidFill>
            </a:endParaRPr>
          </a:p>
        </p:txBody>
      </p:sp>
      <p:sp>
        <p:nvSpPr>
          <p:cNvPr id="4" name="Slide Number Placeholder 3"/>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134102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309941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36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6" name="Footer Placeholder 5"/>
          <p:cNvSpPr>
            <a:spLocks noGrp="1"/>
          </p:cNvSpPr>
          <p:nvPr>
            <p:ph type="ftr" sz="quarter" idx="11"/>
          </p:nvPr>
        </p:nvSpPr>
        <p:spPr/>
        <p:txBody>
          <a:bodyPr/>
          <a:lstStyle/>
          <a:p>
            <a:endParaRPr lang="sl-SI">
              <a:solidFill>
                <a:prstClr val="white">
                  <a:tint val="75000"/>
                </a:prstClr>
              </a:solidFill>
            </a:endParaRPr>
          </a:p>
        </p:txBody>
      </p:sp>
      <p:sp>
        <p:nvSpPr>
          <p:cNvPr id="7" name="Slide Number Placeholder 6"/>
          <p:cNvSpPr>
            <a:spLocks noGrp="1"/>
          </p:cNvSpPr>
          <p:nvPr>
            <p:ph type="sldNum" sz="quarter" idx="12"/>
          </p:nvPr>
        </p:nvSpPr>
        <p:spPr/>
        <p:txBody>
          <a:body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413981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347437-968B-4AB4-928D-9F2495763E1E}" type="datetimeFigureOut">
              <a:rPr lang="sl-SI" smtClean="0">
                <a:solidFill>
                  <a:prstClr val="white">
                    <a:tint val="75000"/>
                  </a:prstClr>
                </a:solidFill>
              </a:rPr>
              <a:pPr/>
              <a:t>30.3.2020</a:t>
            </a:fld>
            <a:endParaRPr lang="sl-SI">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3099511-1D34-4754-B8C7-CDCCC28B8C42}" type="slidenum">
              <a:rPr lang="sl-SI" smtClean="0">
                <a:solidFill>
                  <a:prstClr val="white">
                    <a:tint val="75000"/>
                  </a:prstClr>
                </a:solidFill>
              </a:rPr>
              <a:pPr/>
              <a:t>‹#›</a:t>
            </a:fld>
            <a:endParaRPr lang="sl-SI">
              <a:solidFill>
                <a:prstClr val="white">
                  <a:tint val="75000"/>
                </a:prstClr>
              </a:solidFill>
            </a:endParaRPr>
          </a:p>
        </p:txBody>
      </p:sp>
    </p:spTree>
    <p:extLst>
      <p:ext uri="{BB962C8B-B14F-4D97-AF65-F5344CB8AC3E}">
        <p14:creationId xmlns:p14="http://schemas.microsoft.com/office/powerpoint/2010/main" val="42616455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400" dirty="0" smtClean="0"/>
              <a:t>3. Podnebje </a:t>
            </a:r>
            <a:endParaRPr lang="sl-SI" sz="4400" dirty="0"/>
          </a:p>
        </p:txBody>
      </p:sp>
      <p:pic>
        <p:nvPicPr>
          <p:cNvPr id="4" name="Označba mesta vsebine 3"/>
          <p:cNvPicPr>
            <a:picLocks noGrp="1" noChangeAspect="1"/>
          </p:cNvPicPr>
          <p:nvPr>
            <p:ph idx="1"/>
          </p:nvPr>
        </p:nvPicPr>
        <p:blipFill rotWithShape="1">
          <a:blip r:embed="rId2"/>
          <a:srcRect l="50050" r="5009"/>
          <a:stretch/>
        </p:blipFill>
        <p:spPr>
          <a:xfrm>
            <a:off x="347732" y="1736546"/>
            <a:ext cx="3792220" cy="5005508"/>
          </a:xfrm>
          <a:prstGeom prst="rect">
            <a:avLst/>
          </a:prstGeom>
        </p:spPr>
      </p:pic>
      <p:pic>
        <p:nvPicPr>
          <p:cNvPr id="5" name="Slika 4"/>
          <p:cNvPicPr>
            <a:picLocks noChangeAspect="1"/>
          </p:cNvPicPr>
          <p:nvPr/>
        </p:nvPicPr>
        <p:blipFill rotWithShape="1">
          <a:blip r:embed="rId3"/>
          <a:srcRect l="38223" t="12553" r="39627" b="46679"/>
          <a:stretch/>
        </p:blipFill>
        <p:spPr>
          <a:xfrm>
            <a:off x="4499992" y="1772816"/>
            <a:ext cx="4427984" cy="4958014"/>
          </a:xfrm>
          <a:prstGeom prst="rect">
            <a:avLst/>
          </a:prstGeom>
        </p:spPr>
      </p:pic>
    </p:spTree>
    <p:extLst>
      <p:ext uri="{BB962C8B-B14F-4D97-AF65-F5344CB8AC3E}">
        <p14:creationId xmlns:p14="http://schemas.microsoft.com/office/powerpoint/2010/main" val="801427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os postojna\Moji dokumenti\Prenosi\Mrtvica ob Mu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15" y="238421"/>
            <a:ext cx="7311980" cy="610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Pravokotnik 1"/>
          <p:cNvSpPr>
            <a:spLocks noChangeArrowheads="1"/>
          </p:cNvSpPr>
          <p:nvPr/>
        </p:nvSpPr>
        <p:spPr bwMode="auto">
          <a:xfrm>
            <a:off x="3592334" y="6356242"/>
            <a:ext cx="24577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sz="2400" b="1" dirty="0">
                <a:solidFill>
                  <a:prstClr val="white"/>
                </a:solidFill>
              </a:rPr>
              <a:t>Mrtvica ob Muri</a:t>
            </a:r>
          </a:p>
        </p:txBody>
      </p:sp>
    </p:spTree>
    <p:extLst>
      <p:ext uri="{BB962C8B-B14F-4D97-AF65-F5344CB8AC3E}">
        <p14:creationId xmlns:p14="http://schemas.microsoft.com/office/powerpoint/2010/main" val="296700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os postojna\Moji dokumenti\Prenosi\Babičev mlin na Mu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97" y="217421"/>
            <a:ext cx="7196071" cy="60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Pravokotnik 1"/>
          <p:cNvSpPr>
            <a:spLocks noChangeArrowheads="1"/>
          </p:cNvSpPr>
          <p:nvPr/>
        </p:nvSpPr>
        <p:spPr bwMode="auto">
          <a:xfrm>
            <a:off x="3699274" y="6165850"/>
            <a:ext cx="2326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solidFill>
                  <a:prstClr val="white"/>
                </a:solidFill>
              </a:rPr>
              <a:t>Babičev mlin na Muri</a:t>
            </a:r>
          </a:p>
        </p:txBody>
      </p:sp>
    </p:spTree>
    <p:extLst>
      <p:ext uri="{BB962C8B-B14F-4D97-AF65-F5344CB8AC3E}">
        <p14:creationId xmlns:p14="http://schemas.microsoft.com/office/powerpoint/2010/main" val="397435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os postojna\Moji dokumenti\Prenosi\Nastanek mrtvega rokava – faza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1873825"/>
            <a:ext cx="8828468" cy="268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0070" y="928307"/>
            <a:ext cx="3744416" cy="461665"/>
          </a:xfrm>
          <a:prstGeom prst="rect">
            <a:avLst/>
          </a:prstGeom>
          <a:noFill/>
        </p:spPr>
        <p:txBody>
          <a:bodyPr wrap="square" rtlCol="0">
            <a:spAutoFit/>
          </a:bodyPr>
          <a:lstStyle/>
          <a:p>
            <a:r>
              <a:rPr lang="sl-SI" sz="2400" dirty="0" smtClean="0"/>
              <a:t>Kako nastane mrtvica</a:t>
            </a:r>
            <a:endParaRPr lang="sl-SI" sz="2400" dirty="0"/>
          </a:p>
        </p:txBody>
      </p:sp>
    </p:spTree>
    <p:extLst>
      <p:ext uri="{BB962C8B-B14F-4D97-AF65-F5344CB8AC3E}">
        <p14:creationId xmlns:p14="http://schemas.microsoft.com/office/powerpoint/2010/main" val="208525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7038056s39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5407"/>
            <a:ext cx="8714276" cy="607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583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838200" indent="-838200"/>
            <a:endParaRPr lang="en-US" altLang="sl-SI" sz="4000" dirty="0">
              <a:solidFill>
                <a:srgbClr val="FF0000"/>
              </a:solidFill>
            </a:endParaRPr>
          </a:p>
        </p:txBody>
      </p:sp>
      <p:sp>
        <p:nvSpPr>
          <p:cNvPr id="5123" name="Rectangle 3"/>
          <p:cNvSpPr>
            <a:spLocks noGrp="1" noChangeArrowheads="1"/>
          </p:cNvSpPr>
          <p:nvPr>
            <p:ph type="body" idx="1"/>
          </p:nvPr>
        </p:nvSpPr>
        <p:spPr>
          <a:xfrm>
            <a:off x="241480" y="2336875"/>
            <a:ext cx="8683580" cy="3973775"/>
          </a:xfrm>
        </p:spPr>
        <p:txBody>
          <a:bodyPr>
            <a:noAutofit/>
          </a:bodyPr>
          <a:lstStyle/>
          <a:p>
            <a:pPr eaLnBrk="1" hangingPunct="1">
              <a:lnSpc>
                <a:spcPct val="90000"/>
              </a:lnSpc>
            </a:pPr>
            <a:r>
              <a:rPr lang="sl-SI" altLang="sl-SI" sz="2800" b="1" u="sng" dirty="0" smtClean="0"/>
              <a:t>zmerno celinsko podnebje</a:t>
            </a:r>
            <a:r>
              <a:rPr lang="sl-SI" altLang="sl-SI" sz="2800" b="1" dirty="0"/>
              <a:t> </a:t>
            </a:r>
            <a:r>
              <a:rPr lang="sl-SI" altLang="sl-SI" sz="2800" b="1" dirty="0" smtClean="0"/>
              <a:t>- </a:t>
            </a:r>
            <a:r>
              <a:rPr lang="sl-SI" altLang="sl-SI" sz="2800" b="1" dirty="0"/>
              <a:t>z</a:t>
            </a:r>
            <a:r>
              <a:rPr lang="sl-SI" altLang="sl-SI" sz="2800" b="1" dirty="0" smtClean="0"/>
              <a:t>ime so hladne, poletja pa vroča, višek padavin je poleti, kar je ugodno za kulturne rastline. Lahko pa se pojavi toča, ki uniči pridelek. Na ravninah se v hladni polovici leta pojavlja toplotni obrat, vendar je manj izrazit kot v predalpskih pokrajinah</a:t>
            </a:r>
            <a:r>
              <a:rPr lang="sl-SI" altLang="sl-SI" sz="2800" b="1" dirty="0" smtClean="0"/>
              <a:t>.</a:t>
            </a:r>
          </a:p>
          <a:p>
            <a:pPr eaLnBrk="1" hangingPunct="1">
              <a:lnSpc>
                <a:spcPct val="90000"/>
              </a:lnSpc>
            </a:pPr>
            <a:r>
              <a:rPr lang="sl-SI" altLang="sl-SI" sz="2800" b="1" dirty="0" smtClean="0"/>
              <a:t>Suše</a:t>
            </a:r>
          </a:p>
          <a:p>
            <a:pPr eaLnBrk="1" hangingPunct="1">
              <a:lnSpc>
                <a:spcPct val="90000"/>
              </a:lnSpc>
            </a:pPr>
            <a:r>
              <a:rPr lang="sl-SI" altLang="sl-SI" sz="2800" b="1" dirty="0" smtClean="0"/>
              <a:t>Padavine se zmanjšujejo od Z - V</a:t>
            </a:r>
            <a:endParaRPr lang="en-US" altLang="sl-SI" sz="2800" b="1" dirty="0" smtClean="0"/>
          </a:p>
        </p:txBody>
      </p:sp>
    </p:spTree>
    <p:extLst>
      <p:ext uri="{BB962C8B-B14F-4D97-AF65-F5344CB8AC3E}">
        <p14:creationId xmlns:p14="http://schemas.microsoft.com/office/powerpoint/2010/main" val="2327694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p:cNvSpPr>
            <a:spLocks noGrp="1"/>
          </p:cNvSpPr>
          <p:nvPr>
            <p:ph type="title"/>
          </p:nvPr>
        </p:nvSpPr>
        <p:spPr/>
        <p:txBody>
          <a:bodyPr/>
          <a:lstStyle/>
          <a:p>
            <a:pPr eaLnBrk="1" hangingPunct="1"/>
            <a:r>
              <a:rPr lang="sl-SI" altLang="sl-SI" dirty="0"/>
              <a:t>4</a:t>
            </a:r>
            <a:r>
              <a:rPr lang="sl-SI" altLang="sl-SI" dirty="0" smtClean="0"/>
              <a:t>.  RASTLINSTVO</a:t>
            </a:r>
          </a:p>
        </p:txBody>
      </p:sp>
      <p:sp>
        <p:nvSpPr>
          <p:cNvPr id="6147" name="Ograda vsebine 2"/>
          <p:cNvSpPr>
            <a:spLocks noGrp="1"/>
          </p:cNvSpPr>
          <p:nvPr>
            <p:ph idx="1"/>
          </p:nvPr>
        </p:nvSpPr>
        <p:spPr>
          <a:xfrm>
            <a:off x="179512" y="1988840"/>
            <a:ext cx="8640960" cy="3599316"/>
          </a:xfrm>
        </p:spPr>
        <p:txBody>
          <a:bodyPr>
            <a:noAutofit/>
          </a:bodyPr>
          <a:lstStyle/>
          <a:p>
            <a:pPr eaLnBrk="1" hangingPunct="1"/>
            <a:r>
              <a:rPr lang="sl-SI" altLang="sl-SI" sz="3600" b="1" dirty="0" smtClean="0"/>
              <a:t>Naravno rastlinstvo je zelo spremenjeno. Gozdovi so skrčeni, prevladujejo njive in travniki (nižina), na gričevju pa so vinogradi in sadovnjaki. Na osojnih pobočjih in na poplavnih ravninah ob rekah so gozdovi. Prevladujejo listnati gozdovi.</a:t>
            </a:r>
          </a:p>
        </p:txBody>
      </p:sp>
    </p:spTree>
    <p:extLst>
      <p:ext uri="{BB962C8B-B14F-4D97-AF65-F5344CB8AC3E}">
        <p14:creationId xmlns:p14="http://schemas.microsoft.com/office/powerpoint/2010/main" val="375547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38200" indent="-838200"/>
            <a:r>
              <a:rPr lang="sl-SI" altLang="sl-SI" dirty="0"/>
              <a:t>5</a:t>
            </a:r>
            <a:r>
              <a:rPr lang="sl-SI" altLang="sl-SI" dirty="0" smtClean="0"/>
              <a:t>. VODOVJE - REKE</a:t>
            </a:r>
            <a:endParaRPr lang="en-US" altLang="sl-SI" dirty="0" smtClean="0"/>
          </a:p>
        </p:txBody>
      </p:sp>
      <p:sp>
        <p:nvSpPr>
          <p:cNvPr id="8195" name="Rectangle 3"/>
          <p:cNvSpPr>
            <a:spLocks noGrp="1" noChangeArrowheads="1"/>
          </p:cNvSpPr>
          <p:nvPr>
            <p:ph type="body" idx="1"/>
          </p:nvPr>
        </p:nvSpPr>
        <p:spPr>
          <a:xfrm>
            <a:off x="467544" y="2156012"/>
            <a:ext cx="7210396" cy="3599316"/>
          </a:xfrm>
        </p:spPr>
        <p:txBody>
          <a:bodyPr>
            <a:noAutofit/>
          </a:bodyPr>
          <a:lstStyle/>
          <a:p>
            <a:pPr eaLnBrk="1" hangingPunct="1">
              <a:lnSpc>
                <a:spcPct val="90000"/>
              </a:lnSpc>
            </a:pPr>
            <a:r>
              <a:rPr lang="sl-SI" altLang="sl-SI" sz="2800" b="1" dirty="0"/>
              <a:t>Čez panonski svet tečejo </a:t>
            </a:r>
            <a:r>
              <a:rPr lang="sl-SI" altLang="sl-SI" sz="2800" b="1" dirty="0"/>
              <a:t>3</a:t>
            </a:r>
            <a:r>
              <a:rPr lang="sl-SI" altLang="sl-SI" sz="2800" b="1" dirty="0" smtClean="0"/>
              <a:t> </a:t>
            </a:r>
            <a:r>
              <a:rPr lang="sl-SI" altLang="sl-SI" sz="2800" b="1" dirty="0"/>
              <a:t>večje slovenske reke s pritoki: </a:t>
            </a:r>
          </a:p>
          <a:p>
            <a:pPr eaLnBrk="1" hangingPunct="1">
              <a:lnSpc>
                <a:spcPct val="90000"/>
              </a:lnSpc>
            </a:pPr>
            <a:r>
              <a:rPr lang="sl-SI" altLang="sl-SI" sz="2800" b="1" dirty="0">
                <a:solidFill>
                  <a:srgbClr val="0070C0"/>
                </a:solidFill>
              </a:rPr>
              <a:t>Mura</a:t>
            </a:r>
            <a:r>
              <a:rPr lang="sl-SI" altLang="sl-SI" sz="2800" b="1" dirty="0" smtClean="0"/>
              <a:t>: Ščavnica</a:t>
            </a:r>
            <a:r>
              <a:rPr lang="sl-SI" altLang="sl-SI" sz="2800" b="1" dirty="0"/>
              <a:t>, </a:t>
            </a:r>
            <a:r>
              <a:rPr lang="sl-SI" altLang="sl-SI" sz="2800" b="1" dirty="0" err="1"/>
              <a:t>Ledava</a:t>
            </a:r>
            <a:endParaRPr lang="sl-SI" altLang="sl-SI" sz="2800" b="1" dirty="0"/>
          </a:p>
          <a:p>
            <a:pPr eaLnBrk="1" hangingPunct="1">
              <a:lnSpc>
                <a:spcPct val="90000"/>
              </a:lnSpc>
            </a:pPr>
            <a:r>
              <a:rPr lang="sl-SI" altLang="sl-SI" sz="2800" b="1" dirty="0">
                <a:solidFill>
                  <a:srgbClr val="0070C0"/>
                </a:solidFill>
              </a:rPr>
              <a:t>Drava</a:t>
            </a:r>
            <a:r>
              <a:rPr lang="sl-SI" altLang="sl-SI" sz="2800" b="1" dirty="0" smtClean="0"/>
              <a:t>: Pesnica</a:t>
            </a:r>
            <a:r>
              <a:rPr lang="sl-SI" altLang="sl-SI" sz="2800" b="1" dirty="0"/>
              <a:t>, Dravinja</a:t>
            </a:r>
          </a:p>
          <a:p>
            <a:pPr eaLnBrk="1" hangingPunct="1">
              <a:lnSpc>
                <a:spcPct val="90000"/>
              </a:lnSpc>
            </a:pPr>
            <a:r>
              <a:rPr lang="sl-SI" altLang="sl-SI" sz="2800" b="1" dirty="0">
                <a:solidFill>
                  <a:srgbClr val="0070C0"/>
                </a:solidFill>
              </a:rPr>
              <a:t>Sava</a:t>
            </a:r>
            <a:r>
              <a:rPr lang="sl-SI" altLang="sl-SI" sz="2800" b="1" dirty="0"/>
              <a:t>: Sotla, Krka</a:t>
            </a:r>
          </a:p>
          <a:p>
            <a:pPr marL="0" indent="0" eaLnBrk="1" hangingPunct="1">
              <a:lnSpc>
                <a:spcPct val="90000"/>
              </a:lnSpc>
              <a:buNone/>
            </a:pPr>
            <a:r>
              <a:rPr lang="sl-SI" altLang="sl-SI" sz="2800" b="1" dirty="0" smtClean="0"/>
              <a:t>Voglajna</a:t>
            </a:r>
            <a:endParaRPr lang="sl-SI" altLang="sl-SI" sz="2800" b="1" dirty="0"/>
          </a:p>
          <a:p>
            <a:pPr eaLnBrk="1" hangingPunct="1">
              <a:lnSpc>
                <a:spcPct val="90000"/>
              </a:lnSpc>
            </a:pPr>
            <a:r>
              <a:rPr lang="sl-SI" altLang="sl-SI" sz="2800" b="1" dirty="0"/>
              <a:t>Na reki Dravi je največ </a:t>
            </a:r>
            <a:r>
              <a:rPr lang="sl-SI" altLang="sl-SI" sz="2800" b="1" dirty="0" smtClean="0"/>
              <a:t>hidroelektrarn. </a:t>
            </a:r>
            <a:r>
              <a:rPr lang="sl-SI" altLang="sl-SI" sz="2800" b="1" dirty="0"/>
              <a:t>Reka </a:t>
            </a:r>
            <a:r>
              <a:rPr lang="sl-SI" altLang="sl-SI" sz="2800" b="1" dirty="0" smtClean="0"/>
              <a:t>Mura</a:t>
            </a:r>
            <a:r>
              <a:rPr lang="sl-SI" altLang="sl-SI" sz="2800" b="1" dirty="0" smtClean="0"/>
              <a:t>? Zakaj ni HE?</a:t>
            </a:r>
            <a:endParaRPr lang="en-US" altLang="sl-SI" sz="2800" b="1" dirty="0"/>
          </a:p>
        </p:txBody>
      </p:sp>
      <p:sp>
        <p:nvSpPr>
          <p:cNvPr id="2" name="TextBox 1"/>
          <p:cNvSpPr txBox="1"/>
          <p:nvPr/>
        </p:nvSpPr>
        <p:spPr>
          <a:xfrm>
            <a:off x="5940152" y="4363293"/>
            <a:ext cx="3109313" cy="400110"/>
          </a:xfrm>
          <a:prstGeom prst="rect">
            <a:avLst/>
          </a:prstGeom>
          <a:noFill/>
        </p:spPr>
        <p:txBody>
          <a:bodyPr wrap="none" rtlCol="0">
            <a:spAutoFit/>
          </a:bodyPr>
          <a:lstStyle/>
          <a:p>
            <a:r>
              <a:rPr lang="sl-SI" sz="2000" dirty="0">
                <a:solidFill>
                  <a:prstClr val="white"/>
                </a:solidFill>
              </a:rPr>
              <a:t>Poišči reke na zemljevidu</a:t>
            </a:r>
            <a:endParaRPr lang="sl-SI" sz="2000" dirty="0">
              <a:solidFill>
                <a:prstClr val="white"/>
              </a:solidFill>
            </a:endParaRPr>
          </a:p>
        </p:txBody>
      </p:sp>
    </p:spTree>
    <p:extLst>
      <p:ext uri="{BB962C8B-B14F-4D97-AF65-F5344CB8AC3E}">
        <p14:creationId xmlns:p14="http://schemas.microsoft.com/office/powerpoint/2010/main" val="338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arn(inVertical)">
                                      <p:cBhvr>
                                        <p:cTn id="10" dur="500"/>
                                        <p:tgtEl>
                                          <p:spTgt spid="819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Effect transition="in" filter="barn(inVertical)">
                                      <p:cBhvr>
                                        <p:cTn id="13" dur="500"/>
                                        <p:tgtEl>
                                          <p:spTgt spid="819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animEffect transition="in" filter="barn(inVertical)">
                                      <p:cBhvr>
                                        <p:cTn id="16" dur="500"/>
                                        <p:tgtEl>
                                          <p:spTgt spid="8195">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animEffect transition="in" filter="barn(inVertical)">
                                      <p:cBhvr>
                                        <p:cTn id="19"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2" y="188640"/>
            <a:ext cx="891739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6309320"/>
            <a:ext cx="5741342" cy="369332"/>
          </a:xfrm>
          <a:prstGeom prst="rect">
            <a:avLst/>
          </a:prstGeom>
          <a:noFill/>
        </p:spPr>
        <p:txBody>
          <a:bodyPr wrap="square" rtlCol="0">
            <a:spAutoFit/>
          </a:bodyPr>
          <a:lstStyle/>
          <a:p>
            <a:r>
              <a:rPr lang="sl-SI" dirty="0">
                <a:solidFill>
                  <a:prstClr val="white"/>
                </a:solidFill>
              </a:rPr>
              <a:t>Poišči HE na reki Dravi tudi na svojih zemljevidih. </a:t>
            </a:r>
            <a:endParaRPr lang="sl-SI" dirty="0">
              <a:solidFill>
                <a:prstClr val="white"/>
              </a:solidFill>
            </a:endParaRPr>
          </a:p>
        </p:txBody>
      </p:sp>
    </p:spTree>
    <p:extLst>
      <p:ext uri="{BB962C8B-B14F-4D97-AF65-F5344CB8AC3E}">
        <p14:creationId xmlns:p14="http://schemas.microsoft.com/office/powerpoint/2010/main" val="19956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p:cNvPicPr>
            <a:picLocks noGrp="1" noChangeAspect="1"/>
          </p:cNvPicPr>
          <p:nvPr>
            <p:ph idx="1"/>
          </p:nvPr>
        </p:nvPicPr>
        <p:blipFill>
          <a:blip r:embed="rId2"/>
          <a:stretch>
            <a:fillRect/>
          </a:stretch>
        </p:blipFill>
        <p:spPr>
          <a:xfrm>
            <a:off x="434662" y="169150"/>
            <a:ext cx="6577884" cy="6577884"/>
          </a:xfrm>
          <a:prstGeom prst="rect">
            <a:avLst/>
          </a:prstGeom>
        </p:spPr>
      </p:pic>
      <p:sp>
        <p:nvSpPr>
          <p:cNvPr id="5" name="PoljeZBesedilom 4"/>
          <p:cNvSpPr txBox="1"/>
          <p:nvPr/>
        </p:nvSpPr>
        <p:spPr>
          <a:xfrm>
            <a:off x="7485847" y="5769738"/>
            <a:ext cx="1207394" cy="646331"/>
          </a:xfrm>
          <a:prstGeom prst="rect">
            <a:avLst/>
          </a:prstGeom>
          <a:noFill/>
        </p:spPr>
        <p:txBody>
          <a:bodyPr wrap="square" rtlCol="0">
            <a:spAutoFit/>
          </a:bodyPr>
          <a:lstStyle/>
          <a:p>
            <a:r>
              <a:rPr lang="sl-SI" dirty="0">
                <a:solidFill>
                  <a:prstClr val="white"/>
                </a:solidFill>
              </a:rPr>
              <a:t>Poplavljanje Drave</a:t>
            </a:r>
            <a:endParaRPr lang="sl-SI" dirty="0">
              <a:solidFill>
                <a:prstClr val="white"/>
              </a:solidFill>
            </a:endParaRPr>
          </a:p>
        </p:txBody>
      </p:sp>
    </p:spTree>
    <p:extLst>
      <p:ext uri="{BB962C8B-B14F-4D97-AF65-F5344CB8AC3E}">
        <p14:creationId xmlns:p14="http://schemas.microsoft.com/office/powerpoint/2010/main" val="160298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sl-SI" altLang="sl-SI" smtClean="0"/>
          </a:p>
        </p:txBody>
      </p:sp>
      <p:sp>
        <p:nvSpPr>
          <p:cNvPr id="9219" name="Rectangle 3"/>
          <p:cNvSpPr>
            <a:spLocks noGrp="1" noChangeArrowheads="1"/>
          </p:cNvSpPr>
          <p:nvPr>
            <p:ph type="body" idx="1"/>
          </p:nvPr>
        </p:nvSpPr>
        <p:spPr>
          <a:xfrm>
            <a:off x="125570" y="2318198"/>
            <a:ext cx="8500057" cy="4353058"/>
          </a:xfrm>
        </p:spPr>
        <p:txBody>
          <a:bodyPr>
            <a:noAutofit/>
          </a:bodyPr>
          <a:lstStyle/>
          <a:p>
            <a:pPr eaLnBrk="1" hangingPunct="1">
              <a:lnSpc>
                <a:spcPct val="80000"/>
              </a:lnSpc>
            </a:pPr>
            <a:r>
              <a:rPr lang="sl-SI" altLang="sl-SI" sz="2800" b="1" dirty="0"/>
              <a:t>Panonske reke imajo zaradi ravnega površja številne okljuke ali </a:t>
            </a:r>
            <a:r>
              <a:rPr lang="sl-SI" altLang="sl-SI" sz="2800" b="1" dirty="0">
                <a:solidFill>
                  <a:srgbClr val="002060"/>
                </a:solidFill>
              </a:rPr>
              <a:t>meandre</a:t>
            </a:r>
            <a:r>
              <a:rPr lang="sl-SI" altLang="sl-SI" sz="2800" b="1" dirty="0"/>
              <a:t>. Njihove struge pa so večinoma </a:t>
            </a:r>
            <a:r>
              <a:rPr lang="sl-SI" altLang="sl-SI" sz="2800" b="1" dirty="0">
                <a:solidFill>
                  <a:srgbClr val="002060"/>
                </a:solidFill>
              </a:rPr>
              <a:t>regulirane</a:t>
            </a:r>
            <a:r>
              <a:rPr lang="sl-SI" altLang="sl-SI" sz="2800" b="1" dirty="0"/>
              <a:t>. Veliko je tudi </a:t>
            </a:r>
            <a:r>
              <a:rPr lang="sl-SI" altLang="sl-SI" sz="2800" b="1" dirty="0" err="1">
                <a:solidFill>
                  <a:srgbClr val="002060"/>
                </a:solidFill>
              </a:rPr>
              <a:t>melioriranih</a:t>
            </a:r>
            <a:r>
              <a:rPr lang="sl-SI" altLang="sl-SI" sz="2800" b="1" dirty="0"/>
              <a:t> površin. Posebna znamenitost ob Dravi in Muri so </a:t>
            </a:r>
            <a:r>
              <a:rPr lang="sl-SI" altLang="sl-SI" sz="2800" b="1" dirty="0">
                <a:solidFill>
                  <a:srgbClr val="002060"/>
                </a:solidFill>
              </a:rPr>
              <a:t>mrtvice</a:t>
            </a:r>
            <a:r>
              <a:rPr lang="sl-SI" altLang="sl-SI" sz="2800" b="1" dirty="0"/>
              <a:t>. V teh nekdanjih </a:t>
            </a:r>
            <a:r>
              <a:rPr lang="sl-SI" altLang="sl-SI" b="1" dirty="0"/>
              <a:t>okljukih</a:t>
            </a:r>
            <a:r>
              <a:rPr lang="sl-SI" altLang="sl-SI" sz="2800" b="1" dirty="0"/>
              <a:t> se je ohranil edinstven živalski in rastlinski svet.</a:t>
            </a:r>
          </a:p>
          <a:p>
            <a:pPr eaLnBrk="1" hangingPunct="1">
              <a:lnSpc>
                <a:spcPct val="80000"/>
              </a:lnSpc>
            </a:pPr>
            <a:r>
              <a:rPr lang="sl-SI" altLang="sl-SI" sz="2800" b="1" dirty="0"/>
              <a:t>Reka Mura je bila nekoč znana po </a:t>
            </a:r>
            <a:r>
              <a:rPr lang="sl-SI" altLang="sl-SI" sz="2800" b="1" dirty="0">
                <a:solidFill>
                  <a:srgbClr val="002060"/>
                </a:solidFill>
              </a:rPr>
              <a:t>plavajočih mlinih.</a:t>
            </a:r>
          </a:p>
          <a:p>
            <a:pPr eaLnBrk="1" hangingPunct="1">
              <a:lnSpc>
                <a:spcPct val="80000"/>
              </a:lnSpc>
            </a:pPr>
            <a:r>
              <a:rPr lang="sl-SI" altLang="sl-SI" sz="2800" b="1" dirty="0"/>
              <a:t>Varstvo narave </a:t>
            </a:r>
            <a:r>
              <a:rPr lang="sl-SI" altLang="sl-SI" sz="2800" b="1" dirty="0" smtClean="0"/>
              <a:t>!!</a:t>
            </a:r>
            <a:endParaRPr lang="sl-SI" altLang="sl-SI" sz="2800" b="1" dirty="0"/>
          </a:p>
        </p:txBody>
      </p:sp>
    </p:spTree>
    <p:extLst>
      <p:ext uri="{BB962C8B-B14F-4D97-AF65-F5344CB8AC3E}">
        <p14:creationId xmlns:p14="http://schemas.microsoft.com/office/powerpoint/2010/main" val="3051361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p:cNvPicPr>
            <a:picLocks noGrp="1" noChangeAspect="1"/>
          </p:cNvPicPr>
          <p:nvPr>
            <p:ph idx="1"/>
          </p:nvPr>
        </p:nvPicPr>
        <p:blipFill>
          <a:blip r:embed="rId2"/>
          <a:stretch>
            <a:fillRect/>
          </a:stretch>
        </p:blipFill>
        <p:spPr>
          <a:xfrm>
            <a:off x="107504" y="116632"/>
            <a:ext cx="5256584" cy="5256584"/>
          </a:xfrm>
          <a:prstGeom prst="rect">
            <a:avLst/>
          </a:prstGeom>
        </p:spPr>
      </p:pic>
      <p:sp>
        <p:nvSpPr>
          <p:cNvPr id="5" name="PoljeZBesedilom 4"/>
          <p:cNvSpPr txBox="1"/>
          <p:nvPr/>
        </p:nvSpPr>
        <p:spPr>
          <a:xfrm>
            <a:off x="4211960" y="5445224"/>
            <a:ext cx="1815921" cy="369332"/>
          </a:xfrm>
          <a:prstGeom prst="rect">
            <a:avLst/>
          </a:prstGeom>
          <a:noFill/>
        </p:spPr>
        <p:txBody>
          <a:bodyPr wrap="square" rtlCol="0">
            <a:spAutoFit/>
          </a:bodyPr>
          <a:lstStyle/>
          <a:p>
            <a:r>
              <a:rPr lang="sl-SI" dirty="0" err="1">
                <a:solidFill>
                  <a:prstClr val="white"/>
                </a:solidFill>
              </a:rPr>
              <a:t>Ledava</a:t>
            </a:r>
            <a:endParaRPr lang="sl-SI" dirty="0">
              <a:solidFill>
                <a:prstClr val="white"/>
              </a:solidFill>
            </a:endParaRPr>
          </a:p>
        </p:txBody>
      </p:sp>
      <p:sp>
        <p:nvSpPr>
          <p:cNvPr id="3" name="TextBox 2"/>
          <p:cNvSpPr txBox="1"/>
          <p:nvPr/>
        </p:nvSpPr>
        <p:spPr>
          <a:xfrm>
            <a:off x="179512" y="6001555"/>
            <a:ext cx="5040560" cy="646331"/>
          </a:xfrm>
          <a:prstGeom prst="rect">
            <a:avLst/>
          </a:prstGeom>
          <a:noFill/>
        </p:spPr>
        <p:txBody>
          <a:bodyPr wrap="square" rtlCol="0">
            <a:spAutoFit/>
          </a:bodyPr>
          <a:lstStyle/>
          <a:p>
            <a:r>
              <a:rPr lang="sl-SI" dirty="0" smtClean="0"/>
              <a:t>Regulacija – rekam naredijo umetne struge, ki preprečujejo njihovo vijuganje in </a:t>
            </a:r>
            <a:r>
              <a:rPr lang="sl-SI" dirty="0" err="1" smtClean="0"/>
              <a:t>poplavlanje</a:t>
            </a:r>
            <a:r>
              <a:rPr lang="sl-SI" dirty="0" smtClean="0"/>
              <a:t>.</a:t>
            </a:r>
            <a:endParaRPr lang="sl-S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963" y="484975"/>
            <a:ext cx="302984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48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a:xfrm>
            <a:off x="133534" y="1989144"/>
            <a:ext cx="8443796" cy="3599316"/>
          </a:xfrm>
        </p:spPr>
        <p:txBody>
          <a:bodyPr>
            <a:normAutofit/>
          </a:bodyPr>
          <a:lstStyle/>
          <a:p>
            <a:pPr marL="0" indent="0">
              <a:buNone/>
            </a:pPr>
            <a:r>
              <a:rPr lang="sl-SI" sz="3200" b="1" dirty="0">
                <a:solidFill>
                  <a:srgbClr val="0070C0"/>
                </a:solidFill>
                <a:effectLst/>
              </a:rPr>
              <a:t>Melioracija</a:t>
            </a:r>
            <a:r>
              <a:rPr lang="sl-SI" sz="3200" b="1" dirty="0">
                <a:effectLst/>
              </a:rPr>
              <a:t> je priprava manj rodovitnih delov zemljišč za kmetijsko izkoriščanje. Lahko gre za osuševanje </a:t>
            </a:r>
            <a:r>
              <a:rPr lang="sl-SI" sz="2800" b="1" dirty="0">
                <a:effectLst/>
              </a:rPr>
              <a:t>vlažnih</a:t>
            </a:r>
            <a:r>
              <a:rPr lang="sl-SI" sz="3200" b="1" dirty="0">
                <a:effectLst/>
              </a:rPr>
              <a:t> tal, krčenje gozdov, čiščenje zemljišč ipd.</a:t>
            </a:r>
            <a:endParaRPr lang="sl-SI" sz="3200" b="1" dirty="0"/>
          </a:p>
        </p:txBody>
      </p:sp>
      <p:pic>
        <p:nvPicPr>
          <p:cNvPr id="4" name="Slika 3"/>
          <p:cNvPicPr>
            <a:picLocks noChangeAspect="1"/>
          </p:cNvPicPr>
          <p:nvPr/>
        </p:nvPicPr>
        <p:blipFill>
          <a:blip r:embed="rId2"/>
          <a:stretch>
            <a:fillRect/>
          </a:stretch>
        </p:blipFill>
        <p:spPr>
          <a:xfrm>
            <a:off x="1763688" y="3879505"/>
            <a:ext cx="4104456" cy="2950916"/>
          </a:xfrm>
          <a:prstGeom prst="rect">
            <a:avLst/>
          </a:prstGeom>
        </p:spPr>
      </p:pic>
    </p:spTree>
    <p:extLst>
      <p:ext uri="{BB962C8B-B14F-4D97-AF65-F5344CB8AC3E}">
        <p14:creationId xmlns:p14="http://schemas.microsoft.com/office/powerpoint/2010/main" val="3707652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otalTime>16</TotalTime>
  <Words>280</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Berlin</vt:lpstr>
      <vt:lpstr>3. Podnebje </vt:lpstr>
      <vt:lpstr>PowerPoint Presentation</vt:lpstr>
      <vt:lpstr>4.  RASTLINSTVO</vt:lpstr>
      <vt:lpstr>5. VODOVJE - REKE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Podnebje</dc:title>
  <dc:creator>Polona</dc:creator>
  <cp:lastModifiedBy>Polona</cp:lastModifiedBy>
  <cp:revision>2</cp:revision>
  <dcterms:created xsi:type="dcterms:W3CDTF">2020-03-30T09:57:29Z</dcterms:created>
  <dcterms:modified xsi:type="dcterms:W3CDTF">2020-03-30T10:13:39Z</dcterms:modified>
</cp:coreProperties>
</file>