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6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0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5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3597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6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14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2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36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4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7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7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6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8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7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4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848BD7B-5515-4F64-BCC4-2BE79B26504E}" type="datetimeFigureOut">
              <a:rPr lang="sl-SI" smtClean="0">
                <a:solidFill>
                  <a:prstClr val="black"/>
                </a:solidFill>
              </a:rPr>
              <a:pPr/>
              <a:t>25.3.2020</a:t>
            </a:fld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FF01C48-14EE-44FF-9B4B-DCF2842BAC63}" type="slidenum">
              <a:rPr lang="sl-SI" smtClean="0">
                <a:solidFill>
                  <a:prstClr val="black"/>
                </a:solidFill>
              </a:rPr>
              <a:pPr/>
              <a:t>‹#›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8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eucbeniki.sio.si/geo9/2654/index.html#openModal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l-SI" altLang="sl-SI" sz="4000">
                <a:solidFill>
                  <a:srgbClr val="CC0000"/>
                </a:solidFill>
              </a:rPr>
              <a:t>ZNAČILNOSTI PODNEBJA, RASTLINSTVA IN JADRANSKEGA MORJA</a:t>
            </a:r>
            <a:endParaRPr lang="en-US" altLang="sl-SI" sz="4000">
              <a:solidFill>
                <a:srgbClr val="CC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855601" y="5733256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prstClr val="black"/>
                </a:solidFill>
              </a:rPr>
              <a:t>Razišči slovensko morje!</a:t>
            </a:r>
          </a:p>
          <a:p>
            <a:r>
              <a:rPr lang="sl-SI" sz="2800" dirty="0" smtClean="0">
                <a:solidFill>
                  <a:prstClr val="black"/>
                </a:solidFill>
              </a:rPr>
              <a:t>http</a:t>
            </a:r>
            <a:r>
              <a:rPr lang="sl-SI" sz="2800" dirty="0">
                <a:solidFill>
                  <a:prstClr val="black"/>
                </a:solidFill>
              </a:rPr>
              <a:t>://www.obala.com/slovensko-morje/</a:t>
            </a:r>
            <a:endParaRPr lang="sl-SI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620983" y="748147"/>
            <a:ext cx="5994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>
                <a:solidFill>
                  <a:srgbClr val="0070C0"/>
                </a:solidFill>
              </a:rPr>
              <a:t>Prebivalstvo in gospodarstvo</a:t>
            </a:r>
            <a:endParaRPr lang="sl-SI" sz="4800" b="1" dirty="0">
              <a:solidFill>
                <a:srgbClr val="0070C0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51520" y="2492896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</a:rPr>
              <a:t>Gosteje </a:t>
            </a:r>
            <a:r>
              <a:rPr lang="sl-SI" sz="2400" dirty="0">
                <a:solidFill>
                  <a:prstClr val="black"/>
                </a:solidFill>
              </a:rPr>
              <a:t>poseljene </a:t>
            </a:r>
            <a:r>
              <a:rPr lang="sl-SI" sz="2400" b="1" dirty="0">
                <a:solidFill>
                  <a:prstClr val="black"/>
                </a:solidFill>
              </a:rPr>
              <a:t>flišne</a:t>
            </a:r>
            <a:r>
              <a:rPr lang="sl-SI" sz="2400" dirty="0">
                <a:solidFill>
                  <a:prstClr val="black"/>
                </a:solidFill>
              </a:rPr>
              <a:t> in redkeje poseljene </a:t>
            </a:r>
            <a:r>
              <a:rPr lang="sl-SI" sz="2400" b="1" dirty="0">
                <a:solidFill>
                  <a:prstClr val="black"/>
                </a:solidFill>
              </a:rPr>
              <a:t>kraške</a:t>
            </a:r>
            <a:r>
              <a:rPr lang="sl-SI" sz="2400" dirty="0">
                <a:solidFill>
                  <a:prstClr val="black"/>
                </a:solidFill>
              </a:rPr>
              <a:t> pokrajine</a:t>
            </a:r>
            <a:r>
              <a:rPr lang="sl-SI" sz="2400" dirty="0">
                <a:solidFill>
                  <a:prstClr val="black"/>
                </a:solidFill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</a:rPr>
              <a:t>Naselja </a:t>
            </a:r>
            <a:r>
              <a:rPr lang="sl-SI" sz="2400" dirty="0">
                <a:solidFill>
                  <a:prstClr val="black"/>
                </a:solidFill>
              </a:rPr>
              <a:t>v obliki </a:t>
            </a:r>
            <a:r>
              <a:rPr lang="sl-SI" sz="2400" dirty="0">
                <a:solidFill>
                  <a:srgbClr val="0070C0"/>
                </a:solidFill>
                <a:hlinkClick r:id="rId2"/>
              </a:rPr>
              <a:t>gručastih vasi</a:t>
            </a:r>
            <a:r>
              <a:rPr lang="sl-SI" sz="2400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70C0"/>
                </a:solidFill>
              </a:rPr>
              <a:t>Italijanska manjšina.</a:t>
            </a:r>
            <a:endParaRPr lang="sl-SI" sz="2400" dirty="0">
              <a:solidFill>
                <a:srgbClr val="0070C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496" y="2286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89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60317" y="570016"/>
            <a:ext cx="8122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prstClr val="black"/>
                </a:solidFill>
              </a:rPr>
              <a:t>KMETIJSTVO – ZELO POMEMBNA PANOGA</a:t>
            </a:r>
          </a:p>
          <a:p>
            <a:r>
              <a:rPr lang="sl-SI" sz="3200" dirty="0">
                <a:solidFill>
                  <a:prstClr val="black"/>
                </a:solidFill>
              </a:rPr>
              <a:t>Koprska in Goriška brda ter </a:t>
            </a:r>
            <a:r>
              <a:rPr lang="sl-SI" sz="3200" dirty="0">
                <a:solidFill>
                  <a:prstClr val="black"/>
                </a:solidFill>
              </a:rPr>
              <a:t>Vipavska dolina</a:t>
            </a:r>
          </a:p>
          <a:p>
            <a:r>
              <a:rPr lang="sl-SI" sz="3200" dirty="0">
                <a:solidFill>
                  <a:prstClr val="black"/>
                </a:solidFill>
              </a:rPr>
              <a:t>Vinogradništvo, sadjarstvo, </a:t>
            </a:r>
            <a:r>
              <a:rPr lang="sl-SI" sz="3200" dirty="0" err="1">
                <a:solidFill>
                  <a:prstClr val="black"/>
                </a:solidFill>
              </a:rPr>
              <a:t>oljkarstvo</a:t>
            </a:r>
            <a:r>
              <a:rPr lang="sl-SI" sz="3200" dirty="0">
                <a:solidFill>
                  <a:prstClr val="black"/>
                </a:solidFill>
              </a:rPr>
              <a:t>, solinarstvo </a:t>
            </a:r>
            <a:endParaRPr lang="sl-SI" sz="3200" dirty="0">
              <a:solidFill>
                <a:prstClr val="black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9" y="2317508"/>
            <a:ext cx="4441372" cy="454049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8" y="2293068"/>
            <a:ext cx="3428258" cy="456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8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555976"/>
            <a:ext cx="7717778" cy="5357936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645556" y="5997043"/>
            <a:ext cx="430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prstClr val="black"/>
                </a:solidFill>
              </a:rPr>
              <a:t>Obdelovalne terase</a:t>
            </a:r>
            <a:endParaRPr lang="sl-SI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87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1" y="164101"/>
            <a:ext cx="4535517" cy="44316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275" y="2158748"/>
            <a:ext cx="4761727" cy="47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0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" y="332510"/>
            <a:ext cx="7098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prstClr val="black"/>
                </a:solidFill>
              </a:rPr>
              <a:t>Živilska industrija</a:t>
            </a:r>
          </a:p>
          <a:p>
            <a:r>
              <a:rPr lang="sl-SI" sz="2400" dirty="0">
                <a:solidFill>
                  <a:prstClr val="black"/>
                </a:solidFill>
              </a:rPr>
              <a:t>Turizem</a:t>
            </a:r>
          </a:p>
          <a:p>
            <a:r>
              <a:rPr lang="sl-SI" sz="2400" dirty="0">
                <a:solidFill>
                  <a:prstClr val="black"/>
                </a:solidFill>
              </a:rPr>
              <a:t>Promet - </a:t>
            </a:r>
            <a:r>
              <a:rPr lang="sl-SI" sz="2400" dirty="0" smtClean="0">
                <a:solidFill>
                  <a:prstClr val="black"/>
                </a:solidFill>
              </a:rPr>
              <a:t>Luka </a:t>
            </a:r>
            <a:endParaRPr lang="sl-SI" sz="2400" dirty="0">
              <a:solidFill>
                <a:prstClr val="black"/>
              </a:solidFill>
            </a:endParaRPr>
          </a:p>
          <a:p>
            <a:r>
              <a:rPr lang="sl-SI" sz="2400" dirty="0">
                <a:solidFill>
                  <a:prstClr val="black"/>
                </a:solidFill>
              </a:rPr>
              <a:t>Ribolov </a:t>
            </a:r>
            <a:endParaRPr lang="sl-SI" sz="2400" dirty="0">
              <a:solidFill>
                <a:prstClr val="black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7423" t="12448" b="9246"/>
          <a:stretch/>
        </p:blipFill>
        <p:spPr>
          <a:xfrm>
            <a:off x="4867120" y="1930200"/>
            <a:ext cx="4276880" cy="488075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4" y="2808212"/>
            <a:ext cx="4438264" cy="38954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88" y="616180"/>
            <a:ext cx="2669894" cy="36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90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Podnebje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453981" y="2367095"/>
            <a:ext cx="8004220" cy="3904919"/>
          </a:xfrm>
        </p:spPr>
        <p:txBody>
          <a:bodyPr>
            <a:normAutofit/>
          </a:bodyPr>
          <a:lstStyle/>
          <a:p>
            <a:r>
              <a:rPr lang="sl-SI" altLang="sl-SI" sz="3200" dirty="0"/>
              <a:t>Podnebje je submediteransko – primorsko z milimi </a:t>
            </a:r>
            <a:r>
              <a:rPr lang="sl-SI" altLang="sl-SI" sz="3200" dirty="0" smtClean="0"/>
              <a:t>zimami in </a:t>
            </a:r>
            <a:r>
              <a:rPr lang="sl-SI" altLang="sl-SI" sz="3200" dirty="0"/>
              <a:t>vročimi poletji. Pri nas je več padavin čez celo leto.</a:t>
            </a:r>
          </a:p>
          <a:p>
            <a:r>
              <a:rPr lang="sl-SI" altLang="sl-SI" sz="3200" dirty="0"/>
              <a:t>V notranjih primorskih pokrajinah so temperature nižje.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53796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675672" y="1442437"/>
            <a:ext cx="7772870" cy="4876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altLang="sl-SI" sz="2600" dirty="0" smtClean="0">
                <a:solidFill>
                  <a:srgbClr val="CC0000"/>
                </a:solidFill>
              </a:rPr>
              <a:t>Vetrovi</a:t>
            </a:r>
          </a:p>
          <a:p>
            <a:r>
              <a:rPr lang="sl-SI" altLang="sl-SI" sz="2600" dirty="0" smtClean="0">
                <a:solidFill>
                  <a:srgbClr val="CC0000"/>
                </a:solidFill>
              </a:rPr>
              <a:t>burja</a:t>
            </a:r>
            <a:r>
              <a:rPr lang="sl-SI" altLang="sl-SI" sz="2600" dirty="0" smtClean="0"/>
              <a:t> </a:t>
            </a:r>
            <a:r>
              <a:rPr lang="sl-SI" altLang="sl-SI" sz="2600" dirty="0"/>
              <a:t>– je močan in sunkovit veter, ki povzroča težave v kmetijstvu in prometu. Piha iz visokih kraških planot proti obali. Najmočnejša je v Vipavski dolini.</a:t>
            </a:r>
          </a:p>
          <a:p>
            <a:r>
              <a:rPr lang="sl-SI" altLang="sl-SI" sz="2600" dirty="0"/>
              <a:t>jugo – piha od morja proti notranjosti in prinaša toplejše in vlažno </a:t>
            </a:r>
            <a:r>
              <a:rPr lang="sl-SI" altLang="sl-SI" sz="2600" dirty="0" smtClean="0"/>
              <a:t>vreme.</a:t>
            </a:r>
            <a:endParaRPr lang="sl-SI" altLang="sl-SI" sz="2600" dirty="0"/>
          </a:p>
          <a:p>
            <a:r>
              <a:rPr lang="sl-SI" altLang="sl-SI" sz="2600" dirty="0" err="1"/>
              <a:t>burin</a:t>
            </a:r>
            <a:r>
              <a:rPr lang="sl-SI" altLang="sl-SI" sz="2600" dirty="0"/>
              <a:t> </a:t>
            </a:r>
            <a:r>
              <a:rPr lang="sl-SI" altLang="sl-SI" sz="2600" dirty="0" smtClean="0"/>
              <a:t>in maestral - </a:t>
            </a:r>
            <a:r>
              <a:rPr lang="sl-SI" altLang="sl-SI" sz="2800" dirty="0" smtClean="0"/>
              <a:t>pihata </a:t>
            </a:r>
            <a:r>
              <a:rPr lang="sl-SI" altLang="sl-SI" sz="2800" dirty="0"/>
              <a:t>samo ob morju</a:t>
            </a:r>
            <a:endParaRPr lang="en-US" altLang="sl-SI" sz="2800" dirty="0"/>
          </a:p>
          <a:p>
            <a:pPr marL="0" indent="0">
              <a:buNone/>
            </a:pPr>
            <a:r>
              <a:rPr lang="sl-SI" altLang="sl-SI" sz="2600" dirty="0" smtClean="0"/>
              <a:t>         </a:t>
            </a:r>
            <a:endParaRPr lang="sl-SI" altLang="sl-SI" sz="2600" dirty="0"/>
          </a:p>
        </p:txBody>
      </p:sp>
    </p:spTree>
    <p:extLst>
      <p:ext uri="{BB962C8B-B14F-4D97-AF65-F5344CB8AC3E}">
        <p14:creationId xmlns:p14="http://schemas.microsoft.com/office/powerpoint/2010/main" val="3444228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os postojna\Moji dokumenti\Prenosi\Klimogram Portoroža–Belega Križa, Nove Gorice in Ilirske Bistr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8" y="1052736"/>
            <a:ext cx="8473136" cy="377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508518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S pomočjo </a:t>
            </a:r>
            <a:r>
              <a:rPr lang="sl-SI" sz="2000" dirty="0" err="1" smtClean="0"/>
              <a:t>klimogramov</a:t>
            </a:r>
            <a:r>
              <a:rPr lang="sl-SI" sz="2000" dirty="0" smtClean="0"/>
              <a:t> opiši značilnosti podnebja! 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7217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20486" y="350760"/>
            <a:ext cx="7903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dirty="0">
                <a:solidFill>
                  <a:prstClr val="black"/>
                </a:solidFill>
              </a:rPr>
              <a:t>Ali znaš pojasniti, zakaj se v </a:t>
            </a:r>
            <a:r>
              <a:rPr lang="sl-SI" sz="3200" dirty="0" err="1">
                <a:solidFill>
                  <a:prstClr val="black"/>
                </a:solidFill>
              </a:rPr>
              <a:t>Obsredozemskih</a:t>
            </a:r>
            <a:r>
              <a:rPr lang="sl-SI" sz="3200" dirty="0">
                <a:solidFill>
                  <a:prstClr val="black"/>
                </a:solidFill>
              </a:rPr>
              <a:t> pokrajinah količina padavin povečuje z oddaljenostjo od morja</a:t>
            </a:r>
            <a:r>
              <a:rPr lang="sl-SI" sz="3200" dirty="0" smtClean="0">
                <a:solidFill>
                  <a:prstClr val="black"/>
                </a:solidFill>
              </a:rPr>
              <a:t>? – moral/a bi znati!</a:t>
            </a:r>
            <a:endParaRPr lang="sl-SI" sz="3200" dirty="0">
              <a:solidFill>
                <a:prstClr val="black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10570" t="13582" r="10719" b="23168"/>
          <a:stretch/>
        </p:blipFill>
        <p:spPr>
          <a:xfrm>
            <a:off x="601599" y="1842370"/>
            <a:ext cx="8155823" cy="50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6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os postojna\Moji dokumenti\Prenosi\Opeke na strehah v Vipavski dol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00025"/>
            <a:ext cx="5562600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Pravokotnik 1"/>
          <p:cNvSpPr>
            <a:spLocks noChangeArrowheads="1"/>
          </p:cNvSpPr>
          <p:nvPr/>
        </p:nvSpPr>
        <p:spPr bwMode="auto">
          <a:xfrm>
            <a:off x="4086227" y="200025"/>
            <a:ext cx="3719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sl-SI">
                <a:solidFill>
                  <a:prstClr val="black"/>
                </a:solidFill>
              </a:rPr>
              <a:t>Opeke na strehah v Vipavski dolini</a:t>
            </a:r>
            <a:endParaRPr lang="sl-SI" alt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67003" y="1556792"/>
            <a:ext cx="863079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sl-SI" altLang="sl-SI" sz="4000" dirty="0">
                <a:solidFill>
                  <a:prstClr val="black"/>
                </a:solidFill>
              </a:rPr>
              <a:t>Rastlinstvo je prilagojeno podnebju, zato tukaj uspevajo </a:t>
            </a:r>
            <a:r>
              <a:rPr lang="sl-SI" altLang="sl-SI" sz="4000" dirty="0">
                <a:solidFill>
                  <a:srgbClr val="CC0000"/>
                </a:solidFill>
              </a:rPr>
              <a:t>zimzelene rastline-</a:t>
            </a:r>
            <a:r>
              <a:rPr lang="sl-SI" altLang="sl-SI" sz="4000" dirty="0">
                <a:solidFill>
                  <a:prstClr val="black"/>
                </a:solidFill>
              </a:rPr>
              <a:t> sredozemsko rastlinstvo.</a:t>
            </a:r>
          </a:p>
          <a:p>
            <a:pPr>
              <a:lnSpc>
                <a:spcPct val="90000"/>
              </a:lnSpc>
            </a:pPr>
            <a:r>
              <a:rPr lang="sl-SI" altLang="sl-SI" sz="4000" dirty="0">
                <a:solidFill>
                  <a:srgbClr val="CC0000"/>
                </a:solidFill>
              </a:rPr>
              <a:t>Naravno rastlinstvo</a:t>
            </a:r>
            <a:r>
              <a:rPr lang="sl-SI" altLang="sl-SI" sz="4000" dirty="0">
                <a:solidFill>
                  <a:prstClr val="black"/>
                </a:solidFill>
              </a:rPr>
              <a:t>: bor, zimzeleni hrast, ciprese, </a:t>
            </a:r>
            <a:r>
              <a:rPr lang="sl-SI" altLang="sl-SI" sz="4000" dirty="0">
                <a:solidFill>
                  <a:srgbClr val="FF0000"/>
                </a:solidFill>
              </a:rPr>
              <a:t>makija</a:t>
            </a:r>
          </a:p>
          <a:p>
            <a:pPr>
              <a:lnSpc>
                <a:spcPct val="90000"/>
              </a:lnSpc>
            </a:pPr>
            <a:r>
              <a:rPr lang="sl-SI" altLang="sl-SI" sz="4000" dirty="0">
                <a:solidFill>
                  <a:prstClr val="black"/>
                </a:solidFill>
              </a:rPr>
              <a:t>Kulturno rastlinstvo: </a:t>
            </a:r>
            <a:r>
              <a:rPr lang="sl-SI" altLang="sl-SI" sz="4000" dirty="0">
                <a:solidFill>
                  <a:srgbClr val="CC0000"/>
                </a:solidFill>
              </a:rPr>
              <a:t>oljke, vinska trta</a:t>
            </a:r>
          </a:p>
          <a:p>
            <a:pPr>
              <a:lnSpc>
                <a:spcPct val="90000"/>
              </a:lnSpc>
            </a:pPr>
            <a:r>
              <a:rPr lang="sl-SI" altLang="sl-SI" sz="4000" dirty="0">
                <a:solidFill>
                  <a:srgbClr val="CC0000"/>
                </a:solidFill>
              </a:rPr>
              <a:t>Dišeče rastline</a:t>
            </a:r>
            <a:r>
              <a:rPr lang="sl-SI" altLang="sl-SI" sz="4000" dirty="0">
                <a:solidFill>
                  <a:prstClr val="black"/>
                </a:solidFill>
              </a:rPr>
              <a:t>: sivka, lovor, rožmarin, žajbelj</a:t>
            </a:r>
          </a:p>
          <a:p>
            <a:pPr>
              <a:lnSpc>
                <a:spcPct val="90000"/>
              </a:lnSpc>
            </a:pPr>
            <a:r>
              <a:rPr lang="sl-SI" altLang="sl-SI" sz="4000" dirty="0">
                <a:solidFill>
                  <a:prstClr val="black"/>
                </a:solidFill>
              </a:rPr>
              <a:t>Agrumi: v Sloveniji jih ni</a:t>
            </a:r>
            <a:endParaRPr lang="en-US" altLang="sl-SI" sz="4000" dirty="0">
              <a:solidFill>
                <a:prstClr val="black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043608" y="692696"/>
            <a:ext cx="5689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rgbClr val="FF0000"/>
                </a:solidFill>
              </a:rPr>
              <a:t>Rastlinstvo</a:t>
            </a:r>
            <a:endParaRPr lang="sl-SI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3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930364"/>
            <a:ext cx="6735852" cy="449056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907704" y="5572947"/>
            <a:ext cx="5178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prstClr val="black"/>
                </a:solidFill>
              </a:rPr>
              <a:t>Zimzeleni hrast – hrast </a:t>
            </a:r>
            <a:r>
              <a:rPr lang="sl-SI" sz="2400" dirty="0" smtClean="0">
                <a:solidFill>
                  <a:prstClr val="black"/>
                </a:solidFill>
              </a:rPr>
              <a:t>črnika</a:t>
            </a:r>
          </a:p>
          <a:p>
            <a:r>
              <a:rPr lang="sl-SI" sz="2400" dirty="0" smtClean="0">
                <a:solidFill>
                  <a:prstClr val="black"/>
                </a:solidFill>
              </a:rPr>
              <a:t>Kaj na tem drevesu te opomni na to da gre za hrast?</a:t>
            </a:r>
            <a:endParaRPr lang="sl-SI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8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34520" y="188640"/>
            <a:ext cx="81316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prstClr val="black"/>
                </a:solidFill>
              </a:rPr>
              <a:t>Območje severnega Jadrana je bilo še pred 12 tisoči leti kopno. Po zadnji ledeni dobi se je gladina morja dvignila za 100 m in potopila ledenodobno kopno. Zato so ob kraških obalah Sredozemskega morja podmorski izviri pogosti, na morskem dnu pa je še možno zaslediti struge rek, ki so se v tedanje v morje izlivale bolj proti jugu.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b="7394"/>
          <a:stretch/>
        </p:blipFill>
        <p:spPr>
          <a:xfrm>
            <a:off x="3851921" y="2837611"/>
            <a:ext cx="5292080" cy="40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02511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apljica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312</Words>
  <Application>Microsoft Office PowerPoint</Application>
  <PresentationFormat>On-screen Show (4:3)</PresentationFormat>
  <Paragraphs>35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Kapljica</vt:lpstr>
      <vt:lpstr>ZNAČILNOSTI PODNEBJA, RASTLINSTVA IN JADRANSKEGA MORJA</vt:lpstr>
      <vt:lpstr>Podnebje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ZNAČILNOSTI PODNEBJA, RASTLINSTVA IN JADRANSKEGA MORJA</dc:title>
  <dc:creator>Polona</dc:creator>
  <cp:lastModifiedBy>Polona</cp:lastModifiedBy>
  <cp:revision>1</cp:revision>
  <dcterms:created xsi:type="dcterms:W3CDTF">2020-03-25T13:02:25Z</dcterms:created>
  <dcterms:modified xsi:type="dcterms:W3CDTF">2020-03-25T13:09:16Z</dcterms:modified>
</cp:coreProperties>
</file>